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8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4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6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08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61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07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63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71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34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0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6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0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4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0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6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0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6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7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3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0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802F7-DD78-4539-9218-2C4728F021F1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3BB73-2793-48AA-97A0-A3947133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162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Eh5BpSnBB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267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1.  What is true of the sun in a geocentric model?</a:t>
            </a:r>
          </a:p>
          <a:p>
            <a:pPr marL="0" indent="0">
              <a:buNone/>
            </a:pPr>
            <a:r>
              <a:rPr lang="en-US" sz="1600" dirty="0"/>
              <a:t>	a. It hovers in a fixed position in the 	sky </a:t>
            </a:r>
          </a:p>
          <a:p>
            <a:pPr marL="0" indent="0">
              <a:buNone/>
            </a:pPr>
            <a:r>
              <a:rPr lang="en-US" sz="1600" dirty="0"/>
              <a:t>	b. It revolves around Earth</a:t>
            </a:r>
          </a:p>
          <a:p>
            <a:pPr marL="0" indent="0">
              <a:buNone/>
            </a:pPr>
            <a:r>
              <a:rPr lang="en-US" sz="1600" dirty="0"/>
              <a:t>	c. It dims and brightens periodically </a:t>
            </a:r>
          </a:p>
          <a:p>
            <a:pPr marL="0" indent="0">
              <a:buNone/>
            </a:pPr>
            <a:r>
              <a:rPr lang="en-US" sz="1600" dirty="0"/>
              <a:t>	d. It stands at the center of the 	universe</a:t>
            </a:r>
          </a:p>
          <a:p>
            <a:pPr marL="0" indent="0">
              <a:buNone/>
            </a:pPr>
            <a:endParaRPr lang="en-US" sz="1600" dirty="0"/>
          </a:p>
          <a:p>
            <a:pPr>
              <a:buAutoNum type="arabicPeriod" startAt="2"/>
            </a:pPr>
            <a:r>
              <a:rPr lang="en-US" sz="1600" dirty="0"/>
              <a:t>According to Copernicus, the rising and setting of the sun is due to: </a:t>
            </a:r>
          </a:p>
          <a:p>
            <a:pPr marL="0" indent="0">
              <a:buNone/>
            </a:pPr>
            <a:r>
              <a:rPr lang="en-US" sz="1600" dirty="0"/>
              <a:t>	a. Its own movement </a:t>
            </a:r>
          </a:p>
          <a:p>
            <a:pPr marL="0" indent="0">
              <a:buNone/>
            </a:pPr>
            <a:r>
              <a:rPr lang="en-US" sz="1600" dirty="0"/>
              <a:t>	b. The movement of stars and planets </a:t>
            </a:r>
          </a:p>
          <a:p>
            <a:pPr marL="0" indent="0">
              <a:buNone/>
            </a:pPr>
            <a:r>
              <a:rPr lang="en-US" sz="1600" dirty="0"/>
              <a:t>	c. Earth's tilt </a:t>
            </a:r>
          </a:p>
          <a:p>
            <a:pPr marL="0" indent="0">
              <a:buNone/>
            </a:pPr>
            <a:r>
              <a:rPr lang="en-US" sz="1600" dirty="0"/>
              <a:t>	d. Earth's rotation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AutoNum type="arabicPeriod" startAt="3"/>
            </a:pPr>
            <a:r>
              <a:rPr lang="en-US" sz="1600" dirty="0"/>
              <a:t>The Copernican Revolution marked an ideological shift toward: </a:t>
            </a:r>
          </a:p>
          <a:p>
            <a:pPr marL="0" indent="0">
              <a:buNone/>
            </a:pPr>
            <a:r>
              <a:rPr lang="en-US" sz="1600" dirty="0"/>
              <a:t>	a. Direct observation </a:t>
            </a:r>
          </a:p>
          <a:p>
            <a:pPr marL="0" indent="0">
              <a:buNone/>
            </a:pPr>
            <a:r>
              <a:rPr lang="en-US" sz="1600" dirty="0"/>
              <a:t>	b. Spiritual faith </a:t>
            </a:r>
          </a:p>
          <a:p>
            <a:pPr marL="0" indent="0">
              <a:buNone/>
            </a:pPr>
            <a:r>
              <a:rPr lang="en-US" sz="1600" dirty="0"/>
              <a:t>	c. Christian doctrine </a:t>
            </a:r>
          </a:p>
          <a:p>
            <a:pPr marL="0" indent="0">
              <a:buNone/>
            </a:pPr>
            <a:r>
              <a:rPr lang="en-US" sz="1600" dirty="0"/>
              <a:t>	d. Greek wisdom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581400"/>
            <a:ext cx="2125446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69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3352800" cy="5592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solidFill>
                  <a:srgbClr val="0000FF"/>
                </a:solidFill>
              </a:rPr>
              <a:t>Where in the Milky Way is our solar system located?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A. in the center of the Milky Way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B. in a nebula in the Milky Way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C. in a spiral arm of the Milky Way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D. in a nova in the Milky Way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990600"/>
            <a:ext cx="46767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Galaxies exist in groups called CLUSTERS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3657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Our Milky Way belongs to a cluster of 32 galaxies called the Local Group.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Milky Way is the second largest galaxy in this group (Andromeda is the largest).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Clusters group together to form </a:t>
            </a:r>
            <a:r>
              <a:rPr lang="en-US" altLang="en-US" sz="2800" dirty="0" err="1"/>
              <a:t>superclusters</a:t>
            </a:r>
            <a:r>
              <a:rPr lang="en-US" altLang="en-US" sz="28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</p:txBody>
      </p:sp>
      <p:pic>
        <p:nvPicPr>
          <p:cNvPr id="77828" name="Picture 5" descr="Local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54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6867" name="Content Placeholder 3" descr="universe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3" y="0"/>
            <a:ext cx="9132887" cy="6858000"/>
          </a:xfrm>
        </p:spPr>
      </p:pic>
      <p:cxnSp>
        <p:nvCxnSpPr>
          <p:cNvPr id="3" name="Straight Arrow Connector 2"/>
          <p:cNvCxnSpPr/>
          <p:nvPr/>
        </p:nvCxnSpPr>
        <p:spPr>
          <a:xfrm flipH="1">
            <a:off x="5486400" y="152400"/>
            <a:ext cx="914400" cy="990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017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Earth vs. The Universe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r>
              <a:rPr lang="en-US" altLang="en-US" dirty="0">
                <a:hlinkClick r:id="rId2"/>
              </a:rPr>
              <a:t>https://www.youtube.com/watch?v=1Eh5BpSnBBw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4737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Less Wrap Up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Which object is the largest: Earth, the sun, the Milky Way Galaxy, supergiant star?</a:t>
            </a:r>
          </a:p>
          <a:p>
            <a:pPr marL="609600" indent="-6096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Where in the Milky Way Galaxy is the solar system found?</a:t>
            </a:r>
          </a:p>
          <a:p>
            <a:pPr marL="609600" indent="-6096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A light year is a unit of _________.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093" y="4267200"/>
            <a:ext cx="3833813" cy="214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dirty="0"/>
              <a:t>How was the Universe Formed?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371600"/>
            <a:ext cx="7219950" cy="5010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-1536080" y="2828125"/>
            <a:ext cx="44526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Brainpop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254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5604" name="Picture 5" descr="HubbleDeepFieldS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5248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Image from Hubble Telescope</a:t>
            </a:r>
          </a:p>
        </p:txBody>
      </p:sp>
    </p:spTree>
    <p:extLst>
      <p:ext uri="{BB962C8B-B14F-4D97-AF65-F5344CB8AC3E}">
        <p14:creationId xmlns:p14="http://schemas.microsoft.com/office/powerpoint/2010/main" val="44033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colliding_galaxies"/>
          <p:cNvPicPr>
            <a:picLocks noChangeAspect="1" noChangeArrowheads="1"/>
          </p:cNvPicPr>
          <p:nvPr/>
        </p:nvPicPr>
        <p:blipFill>
          <a:blip r:embed="rId2">
            <a:lum bright="-22000"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ubbleDeepFieldSo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-61042"/>
            <a:ext cx="91440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9800" b="1" dirty="0">
                <a:solidFill>
                  <a:schemeClr val="bg1"/>
                </a:solidFill>
              </a:rPr>
              <a:t>Galaxies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b="1" dirty="0" err="1">
                <a:solidFill>
                  <a:schemeClr val="bg1"/>
                </a:solidFill>
              </a:rPr>
              <a:t>Brainpop</a:t>
            </a:r>
            <a:r>
              <a:rPr lang="en-US" altLang="en-US" b="1" dirty="0">
                <a:solidFill>
                  <a:schemeClr val="bg1"/>
                </a:solidFill>
              </a:rPr>
              <a:t> video 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a large group of gas, dust, and millions of stars.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Irregular – young stars with no shape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Spiral  - middle aged stars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Elliptical – round or flat spheres, older stars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Gravity keeps galaxies together</a:t>
            </a:r>
          </a:p>
          <a:p>
            <a:pPr eaLnBrk="1" hangingPunct="1"/>
            <a:r>
              <a:rPr lang="en-US" altLang="en-US" b="1" dirty="0" err="1">
                <a:solidFill>
                  <a:schemeClr val="bg1"/>
                </a:solidFill>
              </a:rPr>
              <a:t>Blackholes</a:t>
            </a:r>
            <a:r>
              <a:rPr lang="en-US" altLang="en-US" b="1" dirty="0">
                <a:solidFill>
                  <a:schemeClr val="bg1"/>
                </a:solidFill>
              </a:rPr>
              <a:t> exist in the center of most galaxies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Speeding away  from each other</a:t>
            </a:r>
          </a:p>
        </p:txBody>
      </p:sp>
    </p:spTree>
    <p:extLst>
      <p:ext uri="{BB962C8B-B14F-4D97-AF65-F5344CB8AC3E}">
        <p14:creationId xmlns:p14="http://schemas.microsoft.com/office/powerpoint/2010/main" val="14716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48200" cy="7921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dirty="0"/>
              <a:t>3 Galaxy Shapes:</a:t>
            </a:r>
            <a:endParaRPr lang="en-US" altLang="en-US" sz="4000" dirty="0">
              <a:solidFill>
                <a:srgbClr val="0000FF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4267200" cy="4983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SPIRAL - </a:t>
            </a:r>
            <a:r>
              <a:rPr lang="en-US" altLang="en-US" sz="2800" b="1" dirty="0"/>
              <a:t>most galaxies</a:t>
            </a: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Elliptical - </a:t>
            </a:r>
            <a:r>
              <a:rPr lang="en-US" altLang="en-US" sz="2800" b="1" dirty="0"/>
              <a:t>older stars</a:t>
            </a:r>
            <a:endParaRPr lang="en-US" altLang="en-US" sz="2800" dirty="0"/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Irregular - </a:t>
            </a:r>
            <a:r>
              <a:rPr lang="en-US" altLang="en-US" sz="2800" b="1" dirty="0"/>
              <a:t>younger</a:t>
            </a:r>
          </a:p>
        </p:txBody>
      </p:sp>
      <p:pic>
        <p:nvPicPr>
          <p:cNvPr id="32772" name="Picture 5" descr="spiral-gala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94" y="3733800"/>
            <a:ext cx="329565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m87_cfht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2029"/>
            <a:ext cx="26876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 descr="heic061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69187"/>
            <a:ext cx="27432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Milky Way--</a:t>
            </a:r>
            <a:r>
              <a:rPr lang="en-US" altLang="en-US" dirty="0" err="1"/>
              <a:t>Brainpop</a:t>
            </a:r>
            <a:endParaRPr lang="en-US" altLang="en-US" dirty="0"/>
          </a:p>
        </p:txBody>
      </p:sp>
      <p:pic>
        <p:nvPicPr>
          <p:cNvPr id="33795" name="Content Placeholder 3" descr="http://www.outerspaceuniverse.org/media/milky-way-earth-lo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575" y="1600200"/>
            <a:ext cx="5530850" cy="4525963"/>
          </a:xfrm>
        </p:spPr>
      </p:pic>
      <p:sp>
        <p:nvSpPr>
          <p:cNvPr id="5" name="Right Arrow 4"/>
          <p:cNvSpPr/>
          <p:nvPr/>
        </p:nvSpPr>
        <p:spPr>
          <a:xfrm>
            <a:off x="1436688" y="4857750"/>
            <a:ext cx="2438400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2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rgbClr val="FF0066"/>
                </a:solidFill>
              </a:rPr>
              <a:t>Milky Way Galaxy </a:t>
            </a:r>
            <a:r>
              <a:rPr lang="en-US" altLang="en-US" sz="3200" dirty="0"/>
              <a:t>(about 100-300 billion stars)</a:t>
            </a:r>
            <a:br>
              <a:rPr lang="en-US" altLang="en-US" sz="3200" dirty="0"/>
            </a:br>
            <a:r>
              <a:rPr lang="en-US" altLang="en-US" sz="2700" b="1" dirty="0">
                <a:solidFill>
                  <a:srgbClr val="0070C0"/>
                </a:solidFill>
              </a:rPr>
              <a:t>(</a:t>
            </a:r>
            <a:r>
              <a:rPr lang="en-US" altLang="en-US" sz="2700" b="1" dirty="0" err="1">
                <a:solidFill>
                  <a:srgbClr val="0070C0"/>
                </a:solidFill>
              </a:rPr>
              <a:t>ly</a:t>
            </a:r>
            <a:r>
              <a:rPr lang="en-US" altLang="en-US" sz="2700" b="1" dirty="0">
                <a:solidFill>
                  <a:srgbClr val="0070C0"/>
                </a:solidFill>
              </a:rPr>
              <a:t>=light year=DISTANCE light travels in 1 year=6 trillion miles)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419600" cy="4495800"/>
          </a:xfrm>
        </p:spPr>
        <p:txBody>
          <a:bodyPr/>
          <a:lstStyle/>
          <a:p>
            <a:pPr marL="495300" indent="-495300" eaLnBrk="1" hangingPunct="1">
              <a:lnSpc>
                <a:spcPct val="80000"/>
              </a:lnSpc>
            </a:pPr>
            <a:r>
              <a:rPr lang="en-US" altLang="en-US" sz="2800" dirty="0"/>
              <a:t>about 100,000 </a:t>
            </a:r>
            <a:r>
              <a:rPr lang="en-US" altLang="en-US" sz="2800" dirty="0" err="1"/>
              <a:t>ly</a:t>
            </a:r>
            <a:r>
              <a:rPr lang="en-US" altLang="en-US" sz="2800" dirty="0"/>
              <a:t> wide and about 2,000 </a:t>
            </a:r>
            <a:r>
              <a:rPr lang="en-US" altLang="en-US" sz="2800" dirty="0" err="1"/>
              <a:t>ly</a:t>
            </a:r>
            <a:r>
              <a:rPr lang="en-US" altLang="en-US" sz="2800" dirty="0"/>
              <a:t> thick </a:t>
            </a:r>
          </a:p>
          <a:p>
            <a:pPr marL="495300" indent="-495300" eaLnBrk="1" hangingPunct="1">
              <a:lnSpc>
                <a:spcPct val="80000"/>
              </a:lnSpc>
            </a:pPr>
            <a:r>
              <a:rPr lang="en-US" altLang="en-US" sz="2800" dirty="0"/>
              <a:t>we are 30,000 </a:t>
            </a:r>
            <a:r>
              <a:rPr lang="en-US" altLang="en-US" sz="2800" dirty="0" err="1"/>
              <a:t>ly</a:t>
            </a:r>
            <a:r>
              <a:rPr lang="en-US" altLang="en-US" sz="2800" dirty="0"/>
              <a:t> from the center (or 250 </a:t>
            </a:r>
            <a:r>
              <a:rPr lang="en-US" altLang="en-US" sz="2800" u="sng" dirty="0"/>
              <a:t>million billion</a:t>
            </a:r>
            <a:r>
              <a:rPr lang="en-US" altLang="en-US" sz="2800" dirty="0"/>
              <a:t> km)</a:t>
            </a:r>
          </a:p>
          <a:p>
            <a:pPr marL="495300" indent="-495300" eaLnBrk="1" hangingPunct="1">
              <a:lnSpc>
                <a:spcPct val="80000"/>
              </a:lnSpc>
            </a:pPr>
            <a:r>
              <a:rPr lang="en-US" altLang="en-US" sz="2800" dirty="0"/>
              <a:t>takes us 230 </a:t>
            </a:r>
            <a:r>
              <a:rPr lang="en-US" altLang="en-US" sz="2800" b="1" dirty="0"/>
              <a:t>million</a:t>
            </a:r>
            <a:r>
              <a:rPr lang="en-US" altLang="en-US" sz="2800" dirty="0"/>
              <a:t> years to make one orbit (revolution)</a:t>
            </a:r>
          </a:p>
          <a:p>
            <a:pPr marL="495300" indent="-495300" eaLnBrk="1" hangingPunct="1">
              <a:lnSpc>
                <a:spcPct val="80000"/>
              </a:lnSpc>
            </a:pPr>
            <a:r>
              <a:rPr lang="en-US" altLang="en-US" sz="2800" dirty="0"/>
              <a:t>Our closest galaxy is Andromeda Galaxy (2 million </a:t>
            </a:r>
            <a:r>
              <a:rPr lang="en-US" altLang="en-US" sz="2800" dirty="0" err="1"/>
              <a:t>ly</a:t>
            </a:r>
            <a:r>
              <a:rPr lang="en-US" altLang="en-US" sz="2800" dirty="0"/>
              <a:t> away)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5861050" y="3810000"/>
            <a:ext cx="328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</a:rPr>
              <a:t>Contains oldest stars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5562600" y="1524000"/>
            <a:ext cx="213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Spiraling arms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81000" y="5791200"/>
            <a:ext cx="8328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DYK:  If every star in the Milky Way was a grain of salt, they </a:t>
            </a:r>
          </a:p>
          <a:p>
            <a:pPr eaLnBrk="1" hangingPunct="1"/>
            <a:r>
              <a:rPr lang="en-US" altLang="en-US" sz="2400"/>
              <a:t>would fill an Olympic sized swimming pool. </a:t>
            </a:r>
          </a:p>
        </p:txBody>
      </p:sp>
      <p:pic>
        <p:nvPicPr>
          <p:cNvPr id="1026" name="Picture 2" descr="http://www.boydneil.com/storage/sun_milky_way.jpeg?__SQUARESPACE_CACHEVERSION=13393403635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68814"/>
            <a:ext cx="4267200" cy="384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486400" y="2971800"/>
            <a:ext cx="121919" cy="1178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Milky Way as seen from Earth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5844" name="Picture 5" descr="milky-way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010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1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solidFill>
                  <a:srgbClr val="0000FF"/>
                </a:solidFill>
              </a:rPr>
              <a:t>Our solar system is located in the Milky Way. Which one of the following statements best describes the Milky Way?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A. a nebula containing about </a:t>
            </a:r>
            <a:r>
              <a:rPr lang="en-US" altLang="en-US" b="1" dirty="0"/>
              <a:t>200 billion</a:t>
            </a:r>
            <a:r>
              <a:rPr lang="en-US" altLang="en-US" dirty="0"/>
              <a:t> stars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B. a spiral galaxy containing about </a:t>
            </a:r>
            <a:r>
              <a:rPr lang="en-US" altLang="en-US" b="1" dirty="0"/>
              <a:t>200 billion</a:t>
            </a:r>
            <a:r>
              <a:rPr lang="en-US" altLang="en-US" dirty="0"/>
              <a:t> stars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C. an irregular galaxy containing about </a:t>
            </a:r>
            <a:r>
              <a:rPr lang="en-US" altLang="en-US" b="1" dirty="0"/>
              <a:t>200 billion</a:t>
            </a:r>
            <a:r>
              <a:rPr lang="en-US" altLang="en-US" dirty="0"/>
              <a:t> stars</a:t>
            </a:r>
          </a:p>
          <a:p>
            <a:pPr marL="457200" lvl="1" indent="0" eaLnBrk="1" hangingPunct="1">
              <a:buNone/>
            </a:pPr>
            <a:r>
              <a:rPr lang="en-US" altLang="en-US" dirty="0"/>
              <a:t>D. an elliptical galaxy containing about </a:t>
            </a:r>
            <a:r>
              <a:rPr lang="en-US" altLang="en-US" b="1" dirty="0"/>
              <a:t>200 billion</a:t>
            </a:r>
            <a:r>
              <a:rPr lang="en-US" altLang="en-US" dirty="0"/>
              <a:t> stars</a:t>
            </a:r>
          </a:p>
        </p:txBody>
      </p:sp>
    </p:spTree>
    <p:extLst>
      <p:ext uri="{BB962C8B-B14F-4D97-AF65-F5344CB8AC3E}">
        <p14:creationId xmlns:p14="http://schemas.microsoft.com/office/powerpoint/2010/main" val="30133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414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iRespondGraphMaster</vt:lpstr>
      <vt:lpstr>Warm Up</vt:lpstr>
      <vt:lpstr>How was the Universe Formed?</vt:lpstr>
      <vt:lpstr>PowerPoint Presentation</vt:lpstr>
      <vt:lpstr>Galaxies</vt:lpstr>
      <vt:lpstr>3 Galaxy Shapes:</vt:lpstr>
      <vt:lpstr>The Milky Way--Brainpop</vt:lpstr>
      <vt:lpstr>Milky Way Galaxy (about 100-300 billion stars) (ly=light year=DISTANCE light travels in 1 year=6 trillion miles)</vt:lpstr>
      <vt:lpstr>Milky Way as seen from Earth</vt:lpstr>
      <vt:lpstr>PowerPoint Presentation</vt:lpstr>
      <vt:lpstr>PowerPoint Presentation</vt:lpstr>
      <vt:lpstr>Galaxies exist in groups called CLUSTERS</vt:lpstr>
      <vt:lpstr>PowerPoint Presentation</vt:lpstr>
      <vt:lpstr>Earth vs. The Universe</vt:lpstr>
      <vt:lpstr>Less 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#3--Galaxies</dc:title>
  <dc:creator>Twila</dc:creator>
  <cp:lastModifiedBy>Sarah Hart</cp:lastModifiedBy>
  <cp:revision>8</cp:revision>
  <dcterms:created xsi:type="dcterms:W3CDTF">2014-04-09T00:14:05Z</dcterms:created>
  <dcterms:modified xsi:type="dcterms:W3CDTF">2019-08-15T17:18:21Z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