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</p:sldMasterIdLst>
  <p:sldIdLst>
    <p:sldId id="256" r:id="rId4"/>
    <p:sldId id="257" r:id="rId5"/>
    <p:sldId id="276" r:id="rId6"/>
    <p:sldId id="310" r:id="rId7"/>
    <p:sldId id="311" r:id="rId8"/>
    <p:sldId id="312" r:id="rId9"/>
    <p:sldId id="313" r:id="rId10"/>
    <p:sldId id="314" r:id="rId11"/>
    <p:sldId id="304" r:id="rId12"/>
    <p:sldId id="275" r:id="rId13"/>
    <p:sldId id="294" r:id="rId14"/>
    <p:sldId id="331" r:id="rId15"/>
    <p:sldId id="330" r:id="rId16"/>
    <p:sldId id="300" r:id="rId17"/>
    <p:sldId id="292" r:id="rId18"/>
    <p:sldId id="259" r:id="rId19"/>
    <p:sldId id="308" r:id="rId20"/>
    <p:sldId id="258" r:id="rId21"/>
    <p:sldId id="278" r:id="rId22"/>
    <p:sldId id="317" r:id="rId23"/>
    <p:sldId id="318" r:id="rId24"/>
    <p:sldId id="319" r:id="rId25"/>
    <p:sldId id="320" r:id="rId26"/>
    <p:sldId id="277" r:id="rId27"/>
    <p:sldId id="279" r:id="rId28"/>
    <p:sldId id="293" r:id="rId29"/>
    <p:sldId id="322" r:id="rId30"/>
    <p:sldId id="325" r:id="rId31"/>
    <p:sldId id="324" r:id="rId32"/>
    <p:sldId id="329" r:id="rId33"/>
    <p:sldId id="326" r:id="rId34"/>
    <p:sldId id="261" r:id="rId35"/>
    <p:sldId id="262" r:id="rId36"/>
    <p:sldId id="286" r:id="rId37"/>
    <p:sldId id="305" r:id="rId38"/>
    <p:sldId id="283" r:id="rId39"/>
    <p:sldId id="306" r:id="rId40"/>
    <p:sldId id="307" r:id="rId41"/>
    <p:sldId id="263" r:id="rId42"/>
    <p:sldId id="284" r:id="rId43"/>
    <p:sldId id="287" r:id="rId44"/>
    <p:sldId id="264" r:id="rId45"/>
    <p:sldId id="280" r:id="rId46"/>
    <p:sldId id="327" r:id="rId47"/>
    <p:sldId id="265" r:id="rId48"/>
    <p:sldId id="328" r:id="rId49"/>
    <p:sldId id="291" r:id="rId50"/>
    <p:sldId id="302" r:id="rId51"/>
    <p:sldId id="315" r:id="rId52"/>
    <p:sldId id="266" r:id="rId53"/>
    <p:sldId id="309" r:id="rId54"/>
    <p:sldId id="281" r:id="rId55"/>
    <p:sldId id="267" r:id="rId56"/>
    <p:sldId id="289" r:id="rId57"/>
    <p:sldId id="288" r:id="rId58"/>
    <p:sldId id="268" r:id="rId59"/>
    <p:sldId id="298" r:id="rId60"/>
    <p:sldId id="282" r:id="rId61"/>
    <p:sldId id="301" r:id="rId62"/>
    <p:sldId id="303" r:id="rId63"/>
    <p:sldId id="269" r:id="rId64"/>
    <p:sldId id="290" r:id="rId65"/>
    <p:sldId id="270" r:id="rId66"/>
    <p:sldId id="271" r:id="rId67"/>
    <p:sldId id="272" r:id="rId68"/>
    <p:sldId id="273" r:id="rId69"/>
    <p:sldId id="274" r:id="rId70"/>
    <p:sldId id="299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slide" Target="slides/slide6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86D3FCF-AD22-4085-8489-EDF9A2CECB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417BEA2-5F9E-4EEE-952D-D18FF2471C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B6318BD-F358-4C5A-9D00-E1E1DFAE46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94E1158-B4DD-4E7A-9E7C-F987174446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F2B46C38-F86E-42A4-B07C-E5E15F7CBF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E9EA20A7-68CD-4B9D-BEEC-F4B9F5C0A7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276361DB-864D-4705-AF51-BB599C03E9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B38D0390-770E-45C7-BF5E-38EB593F6C1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694D9271-7B23-4F89-962B-EF439D230A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F03644D8-AE49-44B4-A67C-B0EF312F1B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8029F629-F044-40A3-B0B5-67DC93DB02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95DCA11D-6184-4487-AE3C-D35BE45C22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5862A60C-787E-4421-9DD6-0CCB564B4AE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8725A93B-F6B4-4082-8A10-F31DCD4A9F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1BA40EC7-990A-4C6A-9312-4FCDF532A7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CD0E0B54-A6C6-41D9-90ED-C2CB0B71296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C2F4C8B1-7F09-4B9B-BDCD-775D4C87DB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809C7FDC-26EE-4010-9F75-9AB5AB6152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CC75928E-C0EC-4DDE-B220-4BACB843C4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B34DFEF4-DC6B-4452-8C8D-1DCE9C8598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BFCCE7F9-3670-4456-ACEA-F89AF6201A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324F4155-9507-4D45-9B83-35A3B13B44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842F06D7-5128-4489-8F46-860737C283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BD86DE5E-B4BE-4CB3-A74E-2CE1E6C98F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B80B8B33-CE29-4205-862D-383FAF2C2B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6727741A-5957-4364-B02C-33C83E311C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1B3C8232-195F-46F9-B941-C0C86630A91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EB05E3D5-51DC-465F-876D-39A280AEB80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02504A48-C6E9-4D01-B88C-4386C0ED857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D756A4D1-B720-4EC7-8C8A-22DE383268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55C2FE4C-B9C7-44C4-9FDD-D3ABEE115B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530CBA0C-3C93-4D29-BA28-1B4BAFE87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>
                <a:extLst>
                  <a:ext uri="{FF2B5EF4-FFF2-40B4-BE49-F238E27FC236}">
                    <a16:creationId xmlns:a16="http://schemas.microsoft.com/office/drawing/2014/main" id="{479AF45D-5F38-468A-8236-7B51564800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>
                <a:extLst>
                  <a:ext uri="{FF2B5EF4-FFF2-40B4-BE49-F238E27FC236}">
                    <a16:creationId xmlns:a16="http://schemas.microsoft.com/office/drawing/2014/main" id="{CA945CB4-2EA3-4FB4-B0AD-10C5408FFD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D5FE626A-7390-4114-A090-0098C2A6A2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5367817A-049C-41AE-84C0-BECCFC91B7C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9B38DAB7-83DC-4B2E-8F62-52EBA308AA3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C9FF2092-F945-4F1E-8864-1579056C497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7CA8BE18-DF84-4E01-9F46-7E90FAAF56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964E42CE-C4B8-4701-B2CA-2799234944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0BB5C-6FC6-41FC-AD22-4B4915046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63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5439A1AE-2D8B-4896-BF60-A7CAC194F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FE0DB38-F49B-4998-A8C2-94624C2320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BE2D60F1-6FE5-4D95-885B-8E542D12F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8728A-CD31-4993-9254-CCDC16F5B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69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185572E6-BCF8-4EAD-8422-9C5D19CFF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C89096C5-8A6B-481B-8F71-334F87698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482C4384-523F-4ED7-BB33-A2D8CB00C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59DE8-A70D-4408-B4D1-0F8300BB2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43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C3391-EB6A-4A35-96D9-033C756F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E8A5B-D3A1-42A8-A06E-C297437B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F4FF-3DB2-43D7-BCBD-5A116E6D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69DD0B-8B00-4505-A380-4E3805E89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31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B5677-5568-48DE-9139-02F4C18B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4244-324C-4108-96ED-BE37E60C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F4515-B65C-4130-9F72-AC3CFF84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C5648E-F160-4650-83D1-0A8CAC54F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034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64BD7-9A0E-46D0-B408-FB47AE44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626F4-E28D-431A-93D4-36B983A6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8F9B2-B129-4BC4-B905-A6583D1F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C20037-94AF-4E91-A9E2-58FC692A6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872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D6EA1-5A28-44C7-9A52-B021638E3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E6DFF-F502-456E-AA00-45F8B04C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F0CD6-E78D-4C39-9F19-EC15F382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6482F1-38FF-46EA-BE53-BA3CAE096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971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FA59B-D732-4CA7-A926-86F261C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4181F-CFDD-4C01-95B3-8A0EF57A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B7127-A8DA-4448-ABFC-8E1EC549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5B76614-D4C0-442F-B04C-3139CEC31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6C492-A9DA-4403-BE7A-115AE824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9EF634-FF86-4CF9-AF89-6BE831F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18500-E3A1-4ECC-93BB-2F15C82E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F7038C-8A2B-4A3C-8A37-10E46E8E5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547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83833-41D2-4EF7-877C-77179A96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A6926-C55E-4FD4-A0B9-9716AF16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E275F-AE2F-4959-AA0D-ACA0E1EF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C5856A5-8E72-4F12-AF96-1586EE409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213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1A43F-3C55-49D2-8FF4-ADEAFABC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33679-8CE4-4BDF-BE35-B3546AD3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F5EE-BF0A-4A1E-B3C6-757C7305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FAE75F0-2DD5-4D06-AB76-3A2927C53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69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9FDA7EE9-974F-4A49-9C06-F8AA6065B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38E40B2-7876-452B-9FC9-D74C0F9323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D39C8CCC-367D-4149-81D8-A92F1C74B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98F73-0309-4D09-B4FC-67E24BF2A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768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E180C-5DAB-47A4-BBB3-BC290DEF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92D42-194E-47BA-AC88-3C6A570C8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298D3-AF1A-40DA-8D19-6D32DF1E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65BA4F-C9FA-4EE5-A4EE-9BA23068E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6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AE767-38CD-45D1-B63C-CDF96FCD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C28FC-1AB1-42A2-BF92-51F551A7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CF525-33B1-47A9-8A58-C90EC4EE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54C16F-9D04-471C-9370-5FDE95BC7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536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7AC63-4AC6-47B9-9139-746D5333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0BDA7-FE43-4E51-AE48-5514437C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34C6C-D357-4ACD-A536-E9963A6D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56BCBE2-D388-41E4-B7CE-B8CE1AE74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419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6DD53-50EF-46AD-BB35-BB9C27A5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E5236-3EC4-48EF-B445-DC823A67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669AD-AFBF-4050-B3A7-BA262A09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46FDC6-E722-412C-B030-0B082B51A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914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5768E-0096-47D2-AB43-B434BEA1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84DFB-BAFE-4799-A859-2ACA320B8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26FF9-A8EE-482C-B099-613DC83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AA1C285-E113-433E-BE26-CABD6A849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401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B833C-602B-4D16-8CB2-3F9774F39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1F20EB-5F22-4087-AB29-F06C9F4D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B6405-4F67-4691-B689-3853EC03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E5829D2-9253-4B85-8A17-31C60D213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944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D81FA-A178-44C8-8FD6-0631FF38D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7B959-1841-4512-8C6C-01CFB065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74EEB-F8B8-4B05-8BB7-F8B38AFE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49FD84-7857-4501-B847-ABE36E315F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078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1F01DF-8449-4743-9167-9D4082DD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61C66-99BC-4667-9F90-CE986F83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B425-94EA-4019-ADF1-8A34725C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4BBFF0-A872-49BC-989E-D22F305D7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460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9B9F8-3CDC-4301-9E74-8D5E4A2A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8A38D-8CDB-4C96-8B33-540C4544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D5CFF-84B9-4F43-8EE5-664DC073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CFBA7B-600A-4075-B2B9-3DF93ECD0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58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A8230-2217-41D5-8514-618C08BD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A6682-1011-441E-8D6A-7FBB2A0B6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38466-042C-4EE2-839A-40B62122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A1110CF-CDA0-48DF-8769-9BB3D84DE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31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CA9C8F36-69FD-4F59-8949-DEC42AF210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211E3A79-243A-4D75-AD60-EF28749EF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8C6F3D8E-E795-4F30-B9CC-87E5750CE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AAF4E-6075-41C1-9B4A-81B9FF94E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374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23740-275F-4C8D-98FE-EACD6761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4484B-FF3E-42F1-97C6-959B4FF81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8BB25-AD43-45B7-B8E1-BF9327C1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BF8F194-E177-4F1F-AE09-1E5C1AEE1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718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B3067-743A-4750-8553-AB117102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D5BE8-4D67-41BF-8979-42B15979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2E166-C95C-4E0F-B5C4-C50B6BBF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9E76E3-E90A-473B-A2C3-36FFF94CD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61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2002E3BF-2FA3-4177-B959-CF22B1B26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982777F7-C364-43D5-A98D-AB391447A7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899D8E0E-3BC5-40C3-AA06-44CCBBB99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32F7E-DAD0-41BA-BAC2-159DB1160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35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FAD865A5-21F1-4618-98F6-AB4FB1618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4E8683B7-FA57-4C86-92DA-B867A178A5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74530AE4-F6B1-4505-9A71-391768EB5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B90BD-5D02-4B99-95EC-3829A7C7B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0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B6578C21-BAA9-4B6C-8F61-8061A248A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9409A4F2-CFEF-4F10-A0D8-17CF6F296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1B93F546-C929-44D6-BF93-7D94BBCB47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A9174-3AA3-4EF5-A718-27DB228D6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8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8C4CE7F1-79BA-4220-A0BB-AC619D10F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DBE4794C-994E-402A-B271-53247828F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307A9FDF-5334-4462-9AE9-3EC6B2702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67145-29B6-48E7-8CFD-BA247402D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94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2E55D935-C258-4EDA-AB94-7D4D689AF7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CA8C1EA3-D434-4346-A841-48D3BDFE1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751E862F-C0EC-481C-B39F-A719384A4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BF9ED-B32A-4CB2-8ACC-ABFAC85821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1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4BABCC80-FF82-4413-ADA6-EE0850CA2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5A5D356-27C2-4782-B933-1B3F00DD76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E3CACE11-F9DC-478F-8EF2-56D2859B7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B3EDE-36C0-4EC2-91C4-C1FCF8726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85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252E533-4D83-47E1-B606-F55322B1957B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01B1A178-DC9D-4D47-BED2-A0C36EDE40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02685A1F-ED1E-4FBF-AE90-FAB6F43914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D4F657D7-9663-4483-9E09-6F1EDCD9BC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5844FA13-1EEC-4D43-8659-A49543F89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CFFA2BEB-102C-4F4E-AE42-7A1AA61D4A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016635E9-EC30-4DCD-8BFE-C0509F49ED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7DAA86BA-5342-423F-A260-D06CC03A26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B33F93AA-BF3D-4A4A-8035-C14DBCAC95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377DB258-C100-48F7-9916-B1E3BBD14D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3A147B81-1CA0-45DA-992E-85C5A2092A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20D82B7D-6810-4610-8BCB-05CAB377D6A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7496435D-53C3-4107-9CA8-9990484AEB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1" name="Freeform 15">
                <a:extLst>
                  <a:ext uri="{FF2B5EF4-FFF2-40B4-BE49-F238E27FC236}">
                    <a16:creationId xmlns:a16="http://schemas.microsoft.com/office/drawing/2014/main" id="{6DBC0E19-6C69-46A0-9C42-E587B7E07D4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2" name="Freeform 16">
                <a:extLst>
                  <a:ext uri="{FF2B5EF4-FFF2-40B4-BE49-F238E27FC236}">
                    <a16:creationId xmlns:a16="http://schemas.microsoft.com/office/drawing/2014/main" id="{F0D6F244-4375-4477-B8E2-E2605F9E3B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3" name="Freeform 17">
                <a:extLst>
                  <a:ext uri="{FF2B5EF4-FFF2-40B4-BE49-F238E27FC236}">
                    <a16:creationId xmlns:a16="http://schemas.microsoft.com/office/drawing/2014/main" id="{CF93DBB6-4006-495F-A6D5-A8BD34D07E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4" name="Freeform 18">
                <a:extLst>
                  <a:ext uri="{FF2B5EF4-FFF2-40B4-BE49-F238E27FC236}">
                    <a16:creationId xmlns:a16="http://schemas.microsoft.com/office/drawing/2014/main" id="{CC54D0A6-E5B3-46FC-BDCB-62DB9B6460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5" name="Freeform 19">
                <a:extLst>
                  <a:ext uri="{FF2B5EF4-FFF2-40B4-BE49-F238E27FC236}">
                    <a16:creationId xmlns:a16="http://schemas.microsoft.com/office/drawing/2014/main" id="{5F625295-13B4-48F7-8E7E-2361FA4381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16" name="Freeform 20">
              <a:extLst>
                <a:ext uri="{FF2B5EF4-FFF2-40B4-BE49-F238E27FC236}">
                  <a16:creationId xmlns:a16="http://schemas.microsoft.com/office/drawing/2014/main" id="{F49310CC-B9E0-40C3-BD11-443E67C04F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7" name="Freeform 21">
              <a:extLst>
                <a:ext uri="{FF2B5EF4-FFF2-40B4-BE49-F238E27FC236}">
                  <a16:creationId xmlns:a16="http://schemas.microsoft.com/office/drawing/2014/main" id="{85A739A1-60F0-47D2-A6BF-1B26C3F5808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8" name="Freeform 22">
              <a:extLst>
                <a:ext uri="{FF2B5EF4-FFF2-40B4-BE49-F238E27FC236}">
                  <a16:creationId xmlns:a16="http://schemas.microsoft.com/office/drawing/2014/main" id="{39332FC9-AECB-4E47-8F79-387D741BB7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36040572-64FD-4090-A57E-990E8BB037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7184DF96-E644-450D-B4E7-0504FE407D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">
              <a:extLst>
                <a:ext uri="{FF2B5EF4-FFF2-40B4-BE49-F238E27FC236}">
                  <a16:creationId xmlns:a16="http://schemas.microsoft.com/office/drawing/2014/main" id="{FA6C8B39-9A1A-440E-9D4F-24500E8A4D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E1F62425-D387-4A2B-857E-264197D369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77CB7A20-D42F-46DE-8318-7B4C4AD55E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A78AAF4A-68C5-4721-B44E-30C952007F7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4A6592BF-6626-454B-950B-35E767946DF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F14371F6-419F-4F89-8102-DF0088167F3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E1DB5CB4-E801-4A9E-A0AE-A798BD428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7703777A-1ACD-4EED-858D-ACFDF5FA9A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BD062C18-E602-4C69-9496-8F906359D4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12BDE20B-8F9F-4E41-9AB5-B59E0AA87A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9B097182-C755-4D66-97B2-2DC9162EC8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4C375535-3109-4D9B-98FB-EE2AD2D505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FEFF167B-9219-407B-8960-AC88C12ADD1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E1BC9721-F5F2-401F-98FD-0089006F095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5" name="Rectangle 39">
            <a:extLst>
              <a:ext uri="{FF2B5EF4-FFF2-40B4-BE49-F238E27FC236}">
                <a16:creationId xmlns:a16="http://schemas.microsoft.com/office/drawing/2014/main" id="{2A345274-BEFF-44A4-AE5C-540D6F4B0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6" name="Rectangle 40">
            <a:extLst>
              <a:ext uri="{FF2B5EF4-FFF2-40B4-BE49-F238E27FC236}">
                <a16:creationId xmlns:a16="http://schemas.microsoft.com/office/drawing/2014/main" id="{C5DE9071-0861-4042-B2A9-E7ED818258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" name="Rectangle 41">
            <a:extLst>
              <a:ext uri="{FF2B5EF4-FFF2-40B4-BE49-F238E27FC236}">
                <a16:creationId xmlns:a16="http://schemas.microsoft.com/office/drawing/2014/main" id="{C9BCF8E6-A822-414F-BECB-7A499B3784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8" name="Rectangle 42">
            <a:extLst>
              <a:ext uri="{FF2B5EF4-FFF2-40B4-BE49-F238E27FC236}">
                <a16:creationId xmlns:a16="http://schemas.microsoft.com/office/drawing/2014/main" id="{9EF746F9-A660-486A-AA1F-A6402EBA3B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6DB2790-4E90-472A-94F1-A1B0AF28B5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39" name="Rectangle 43">
            <a:extLst>
              <a:ext uri="{FF2B5EF4-FFF2-40B4-BE49-F238E27FC236}">
                <a16:creationId xmlns:a16="http://schemas.microsoft.com/office/drawing/2014/main" id="{FD27088A-EF3D-4F0C-9A29-AF1B67126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4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9" grpId="0" build="p">
        <p:tmplLst>
          <p:tmpl lvl="1">
            <p:tnLst>
              <p:par>
                <p:cTn presetID="8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amond(in)">
                      <p:cBhvr>
                        <p:cTn dur="2000"/>
                        <p:tgtEl>
                          <p:spTgt spid="41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8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amond(in)">
                      <p:cBhvr>
                        <p:cTn dur="2000"/>
                        <p:tgtEl>
                          <p:spTgt spid="41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8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amond(in)">
                      <p:cBhvr>
                        <p:cTn dur="2000"/>
                        <p:tgtEl>
                          <p:spTgt spid="41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8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amond(in)">
                      <p:cBhvr>
                        <p:cTn dur="2000"/>
                        <p:tgtEl>
                          <p:spTgt spid="41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8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amond(in)">
                      <p:cBhvr>
                        <p:cTn dur="2000"/>
                        <p:tgtEl>
                          <p:spTgt spid="41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39" grpId="1" build="p">
        <p:tmplLst>
          <p:tmpl lvl="1">
            <p:tnLst>
              <p:par>
                <p:cTn presetID="6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41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6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41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6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41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6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41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6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in)">
                      <p:cBhvr>
                        <p:cTn dur="2000"/>
                        <p:tgtEl>
                          <p:spTgt spid="41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F2EC6E0B-BBAC-49CB-9347-697A7FE5D3B7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C44F1F80-8957-4036-9320-6C4EFE6C2D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C34483A0-D36C-407F-8131-38FF120D77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D74D7AEB-9269-408D-85AF-816CD66033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2" name="Group 6">
              <a:extLst>
                <a:ext uri="{FF2B5EF4-FFF2-40B4-BE49-F238E27FC236}">
                  <a16:creationId xmlns:a16="http://schemas.microsoft.com/office/drawing/2014/main" id="{F3CDCA0D-F6D9-46BC-A022-F3EE8ED22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A6E6251C-1F2E-41EF-A60E-EB6B96319D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0F8A1BD6-2D66-4163-A286-A836B52F5D1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4AA3A039-0BB6-44D9-B444-CA8AA8F276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9EAD2CC6-8734-4DCE-BFCA-7B8959F44BE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F6324FC2-B136-4832-9949-311B53428A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5260B8D7-2547-4D4F-ACCB-4A5E9C1A56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B3FA6682-EB70-46CC-80E9-77C4F64BA9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A0E6DCC7-3FF2-4430-BE3A-75CB835A8A7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1" name="Freeform 15">
                <a:extLst>
                  <a:ext uri="{FF2B5EF4-FFF2-40B4-BE49-F238E27FC236}">
                    <a16:creationId xmlns:a16="http://schemas.microsoft.com/office/drawing/2014/main" id="{EC4D56D3-1D90-4B13-9015-F6F97D5666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2" name="Freeform 16">
                <a:extLst>
                  <a:ext uri="{FF2B5EF4-FFF2-40B4-BE49-F238E27FC236}">
                    <a16:creationId xmlns:a16="http://schemas.microsoft.com/office/drawing/2014/main" id="{26FD0125-10C1-402C-BC04-0A9F47037B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3" name="Freeform 17">
                <a:extLst>
                  <a:ext uri="{FF2B5EF4-FFF2-40B4-BE49-F238E27FC236}">
                    <a16:creationId xmlns:a16="http://schemas.microsoft.com/office/drawing/2014/main" id="{5950F414-0090-4D86-80D2-8791771C2C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4" name="Freeform 18">
                <a:extLst>
                  <a:ext uri="{FF2B5EF4-FFF2-40B4-BE49-F238E27FC236}">
                    <a16:creationId xmlns:a16="http://schemas.microsoft.com/office/drawing/2014/main" id="{AA84A253-0116-4598-BA8B-B82044BC90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5" name="Freeform 19">
                <a:extLst>
                  <a:ext uri="{FF2B5EF4-FFF2-40B4-BE49-F238E27FC236}">
                    <a16:creationId xmlns:a16="http://schemas.microsoft.com/office/drawing/2014/main" id="{0C9B00D1-88D1-4DE5-BE3E-D87DCF5290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16" name="Freeform 20">
              <a:extLst>
                <a:ext uri="{FF2B5EF4-FFF2-40B4-BE49-F238E27FC236}">
                  <a16:creationId xmlns:a16="http://schemas.microsoft.com/office/drawing/2014/main" id="{131F5EF1-B5EE-4B93-90A6-555C66E25B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7" name="Freeform 21">
              <a:extLst>
                <a:ext uri="{FF2B5EF4-FFF2-40B4-BE49-F238E27FC236}">
                  <a16:creationId xmlns:a16="http://schemas.microsoft.com/office/drawing/2014/main" id="{6F0D5B8A-1E49-4C40-B733-4CE4096BF7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8" name="Freeform 22">
              <a:extLst>
                <a:ext uri="{FF2B5EF4-FFF2-40B4-BE49-F238E27FC236}">
                  <a16:creationId xmlns:a16="http://schemas.microsoft.com/office/drawing/2014/main" id="{A3A7567C-86AD-4E36-BE94-E5ED7B1AD6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6" name="Freeform 23">
              <a:extLst>
                <a:ext uri="{FF2B5EF4-FFF2-40B4-BE49-F238E27FC236}">
                  <a16:creationId xmlns:a16="http://schemas.microsoft.com/office/drawing/2014/main" id="{EE668479-3851-4C60-97EC-334A05970C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4">
              <a:extLst>
                <a:ext uri="{FF2B5EF4-FFF2-40B4-BE49-F238E27FC236}">
                  <a16:creationId xmlns:a16="http://schemas.microsoft.com/office/drawing/2014/main" id="{BA1F657F-5275-41A2-A834-4AA18620B1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">
              <a:extLst>
                <a:ext uri="{FF2B5EF4-FFF2-40B4-BE49-F238E27FC236}">
                  <a16:creationId xmlns:a16="http://schemas.microsoft.com/office/drawing/2014/main" id="{234A9180-FFBA-43C4-82BB-923D885F63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" name="Freeform 26">
              <a:extLst>
                <a:ext uri="{FF2B5EF4-FFF2-40B4-BE49-F238E27FC236}">
                  <a16:creationId xmlns:a16="http://schemas.microsoft.com/office/drawing/2014/main" id="{38A9CF62-0812-48A0-AAF5-86E1E36A9A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27">
              <a:extLst>
                <a:ext uri="{FF2B5EF4-FFF2-40B4-BE49-F238E27FC236}">
                  <a16:creationId xmlns:a16="http://schemas.microsoft.com/office/drawing/2014/main" id="{BC6AFF3C-54D3-48D7-8E54-40EA20B79E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28">
              <a:extLst>
                <a:ext uri="{FF2B5EF4-FFF2-40B4-BE49-F238E27FC236}">
                  <a16:creationId xmlns:a16="http://schemas.microsoft.com/office/drawing/2014/main" id="{00E305CC-DDCC-4FA8-8D12-911C7D13E52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29">
              <a:extLst>
                <a:ext uri="{FF2B5EF4-FFF2-40B4-BE49-F238E27FC236}">
                  <a16:creationId xmlns:a16="http://schemas.microsoft.com/office/drawing/2014/main" id="{F361CF70-E84D-4790-B2A6-A4E36121EED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30">
              <a:extLst>
                <a:ext uri="{FF2B5EF4-FFF2-40B4-BE49-F238E27FC236}">
                  <a16:creationId xmlns:a16="http://schemas.microsoft.com/office/drawing/2014/main" id="{B3DB1DFB-950F-416D-AA8D-F60D51D52D2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4" name="Group 31">
              <a:extLst>
                <a:ext uri="{FF2B5EF4-FFF2-40B4-BE49-F238E27FC236}">
                  <a16:creationId xmlns:a16="http://schemas.microsoft.com/office/drawing/2014/main" id="{F5E822D3-7D6C-41C6-8E97-23C7273F0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7" name="Line 32">
                <a:extLst>
                  <a:ext uri="{FF2B5EF4-FFF2-40B4-BE49-F238E27FC236}">
                    <a16:creationId xmlns:a16="http://schemas.microsoft.com/office/drawing/2014/main" id="{6D303290-578F-42A7-AB86-1A43FDE07C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Line 33">
                <a:extLst>
                  <a:ext uri="{FF2B5EF4-FFF2-40B4-BE49-F238E27FC236}">
                    <a16:creationId xmlns:a16="http://schemas.microsoft.com/office/drawing/2014/main" id="{AF6C5C0C-FCC6-4A2B-AB0B-E78322AF6A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Line 34">
                <a:extLst>
                  <a:ext uri="{FF2B5EF4-FFF2-40B4-BE49-F238E27FC236}">
                    <a16:creationId xmlns:a16="http://schemas.microsoft.com/office/drawing/2014/main" id="{88114D57-CF6B-49A3-82DA-206AC5E99A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Line 35">
                <a:extLst>
                  <a:ext uri="{FF2B5EF4-FFF2-40B4-BE49-F238E27FC236}">
                    <a16:creationId xmlns:a16="http://schemas.microsoft.com/office/drawing/2014/main" id="{E11F2514-4C63-44CA-A457-A43FDFEA4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Line 36">
                <a:extLst>
                  <a:ext uri="{FF2B5EF4-FFF2-40B4-BE49-F238E27FC236}">
                    <a16:creationId xmlns:a16="http://schemas.microsoft.com/office/drawing/2014/main" id="{4BF98FA3-0169-4A45-B77F-D9E7A4DA7C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5" name="Line 37">
              <a:extLst>
                <a:ext uri="{FF2B5EF4-FFF2-40B4-BE49-F238E27FC236}">
                  <a16:creationId xmlns:a16="http://schemas.microsoft.com/office/drawing/2014/main" id="{D210EF6D-996C-4191-AE69-C28AC9D48AD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38">
              <a:extLst>
                <a:ext uri="{FF2B5EF4-FFF2-40B4-BE49-F238E27FC236}">
                  <a16:creationId xmlns:a16="http://schemas.microsoft.com/office/drawing/2014/main" id="{85BE537C-27AF-45E3-A6B5-8EBA34DDE71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QuestionShape">
            <a:extLst>
              <a:ext uri="{FF2B5EF4-FFF2-40B4-BE49-F238E27FC236}">
                <a16:creationId xmlns:a16="http://schemas.microsoft.com/office/drawing/2014/main" id="{EA74AFFF-11BF-44E5-AB89-DD78DE62F39F}"/>
              </a:ext>
            </a:extLst>
          </p:cNvPr>
          <p:cNvSpPr/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45" name="AShape">
            <a:extLst>
              <a:ext uri="{FF2B5EF4-FFF2-40B4-BE49-F238E27FC236}">
                <a16:creationId xmlns:a16="http://schemas.microsoft.com/office/drawing/2014/main" id="{9A944A0C-AA4D-4E38-8E55-418B60C68296}"/>
              </a:ext>
            </a:extLst>
          </p:cNvPr>
          <p:cNvSpPr/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>
              <a:spcBef>
                <a:spcPct val="2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A.) Response A</a:t>
            </a:r>
          </a:p>
        </p:txBody>
      </p:sp>
      <p:sp>
        <p:nvSpPr>
          <p:cNvPr id="46" name="BShape">
            <a:extLst>
              <a:ext uri="{FF2B5EF4-FFF2-40B4-BE49-F238E27FC236}">
                <a16:creationId xmlns:a16="http://schemas.microsoft.com/office/drawing/2014/main" id="{E23D5D6C-D68A-4AA9-BE2D-42D4339EFF0F}"/>
              </a:ext>
            </a:extLst>
          </p:cNvPr>
          <p:cNvSpPr/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>
              <a:spcBef>
                <a:spcPct val="2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B.) Response B</a:t>
            </a:r>
          </a:p>
        </p:txBody>
      </p:sp>
      <p:sp>
        <p:nvSpPr>
          <p:cNvPr id="47" name="CShape">
            <a:extLst>
              <a:ext uri="{FF2B5EF4-FFF2-40B4-BE49-F238E27FC236}">
                <a16:creationId xmlns:a16="http://schemas.microsoft.com/office/drawing/2014/main" id="{5B2A02E2-AB09-4386-8EDD-8F95310F803E}"/>
              </a:ext>
            </a:extLst>
          </p:cNvPr>
          <p:cNvSpPr/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>
              <a:spcBef>
                <a:spcPct val="2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C.) Response C</a:t>
            </a:r>
          </a:p>
        </p:txBody>
      </p:sp>
      <p:sp>
        <p:nvSpPr>
          <p:cNvPr id="48" name="DShape">
            <a:extLst>
              <a:ext uri="{FF2B5EF4-FFF2-40B4-BE49-F238E27FC236}">
                <a16:creationId xmlns:a16="http://schemas.microsoft.com/office/drawing/2014/main" id="{989B0ECF-6CE0-4D6D-95F3-547822DFB353}"/>
              </a:ext>
            </a:extLst>
          </p:cNvPr>
          <p:cNvSpPr/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>
              <a:spcBef>
                <a:spcPct val="2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D.) Response D</a:t>
            </a:r>
          </a:p>
        </p:txBody>
      </p:sp>
      <p:sp>
        <p:nvSpPr>
          <p:cNvPr id="49" name="EShape">
            <a:extLst>
              <a:ext uri="{FF2B5EF4-FFF2-40B4-BE49-F238E27FC236}">
                <a16:creationId xmlns:a16="http://schemas.microsoft.com/office/drawing/2014/main" id="{18AC6FEE-E96C-4ADF-B8CE-B83B6927B126}"/>
              </a:ext>
            </a:extLst>
          </p:cNvPr>
          <p:cNvSpPr/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>
              <a:spcBef>
                <a:spcPct val="2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E.) Response E</a:t>
            </a:r>
          </a:p>
        </p:txBody>
      </p:sp>
      <p:sp>
        <p:nvSpPr>
          <p:cNvPr id="2057" name="Percent">
            <a:extLst>
              <a:ext uri="{FF2B5EF4-FFF2-40B4-BE49-F238E27FC236}">
                <a16:creationId xmlns:a16="http://schemas.microsoft.com/office/drawing/2014/main" id="{DA59B5FC-D344-4CD3-9951-99AA498E6E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400">
                <a:solidFill>
                  <a:srgbClr val="FFFFFF"/>
                </a:solidFill>
              </a:rPr>
              <a:t>Percent Complete 100%</a:t>
            </a:r>
          </a:p>
        </p:txBody>
      </p:sp>
      <p:sp>
        <p:nvSpPr>
          <p:cNvPr id="2058" name="Timer">
            <a:extLst>
              <a:ext uri="{FF2B5EF4-FFF2-40B4-BE49-F238E27FC236}">
                <a16:creationId xmlns:a16="http://schemas.microsoft.com/office/drawing/2014/main" id="{637C0C15-3DD6-44BD-BBE7-3EDC6CAD23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400">
                <a:solidFill>
                  <a:srgbClr val="FFFFFF"/>
                </a:solidFill>
              </a:rPr>
              <a:t>00:30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F8D35FCE-9DFE-4184-B114-18FF58446344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CD42504B-2FBB-4216-B350-070923F5CA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6F12F36E-46B6-4B62-8DDF-5A2A0B2B50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35B5BF35-A617-4F83-AECA-A60AE89B92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110" name="Group 6">
              <a:extLst>
                <a:ext uri="{FF2B5EF4-FFF2-40B4-BE49-F238E27FC236}">
                  <a16:creationId xmlns:a16="http://schemas.microsoft.com/office/drawing/2014/main" id="{FB564700-7301-46EF-BA84-1415F0327E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5DB1C906-7BEE-4F6C-9C9C-AA5E7985B1A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11A3F1C0-732F-4C9D-BFFA-A282823DC38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96817D3A-9A8E-4C73-B34B-7636B3C640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D7B219D9-D567-4B40-B4B9-ABC5521AD1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DC3C5FC5-1DCA-4F18-BD21-62A0062384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A778B760-6F69-4F5F-A72B-C2EB60A0AA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DB09050F-27AB-4B51-92A5-5D25D32A65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955C07EA-75FC-4018-99D9-5891F0C4CC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1" name="Freeform 15">
                <a:extLst>
                  <a:ext uri="{FF2B5EF4-FFF2-40B4-BE49-F238E27FC236}">
                    <a16:creationId xmlns:a16="http://schemas.microsoft.com/office/drawing/2014/main" id="{D5873BB1-A090-4442-BE6B-C708E55C21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2" name="Freeform 16">
                <a:extLst>
                  <a:ext uri="{FF2B5EF4-FFF2-40B4-BE49-F238E27FC236}">
                    <a16:creationId xmlns:a16="http://schemas.microsoft.com/office/drawing/2014/main" id="{009AEC54-734E-416F-8DF8-634B0297AE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3" name="Freeform 17">
                <a:extLst>
                  <a:ext uri="{FF2B5EF4-FFF2-40B4-BE49-F238E27FC236}">
                    <a16:creationId xmlns:a16="http://schemas.microsoft.com/office/drawing/2014/main" id="{58EC630D-2D26-4918-9F89-B1D56B0886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4" name="Freeform 18">
                <a:extLst>
                  <a:ext uri="{FF2B5EF4-FFF2-40B4-BE49-F238E27FC236}">
                    <a16:creationId xmlns:a16="http://schemas.microsoft.com/office/drawing/2014/main" id="{2B58B193-92A2-4903-9145-89B53CE7D6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5" name="Freeform 19">
                <a:extLst>
                  <a:ext uri="{FF2B5EF4-FFF2-40B4-BE49-F238E27FC236}">
                    <a16:creationId xmlns:a16="http://schemas.microsoft.com/office/drawing/2014/main" id="{78A6B935-E3C0-4F2E-BB05-12E896ED11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16" name="Freeform 20">
              <a:extLst>
                <a:ext uri="{FF2B5EF4-FFF2-40B4-BE49-F238E27FC236}">
                  <a16:creationId xmlns:a16="http://schemas.microsoft.com/office/drawing/2014/main" id="{C096C6EF-0884-491E-A7B3-E31FFEB1D2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7" name="Freeform 21">
              <a:extLst>
                <a:ext uri="{FF2B5EF4-FFF2-40B4-BE49-F238E27FC236}">
                  <a16:creationId xmlns:a16="http://schemas.microsoft.com/office/drawing/2014/main" id="{9DF5B2DC-C90C-4B5B-A34F-F3FDF20521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8" name="Freeform 22">
              <a:extLst>
                <a:ext uri="{FF2B5EF4-FFF2-40B4-BE49-F238E27FC236}">
                  <a16:creationId xmlns:a16="http://schemas.microsoft.com/office/drawing/2014/main" id="{8A5F9D4D-7CFB-4043-81B9-A331E0B6DB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4" name="Freeform 23">
              <a:extLst>
                <a:ext uri="{FF2B5EF4-FFF2-40B4-BE49-F238E27FC236}">
                  <a16:creationId xmlns:a16="http://schemas.microsoft.com/office/drawing/2014/main" id="{09E72542-F175-46E7-874C-40149B43C3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24">
              <a:extLst>
                <a:ext uri="{FF2B5EF4-FFF2-40B4-BE49-F238E27FC236}">
                  <a16:creationId xmlns:a16="http://schemas.microsoft.com/office/drawing/2014/main" id="{65FD5805-B9B4-448F-9193-5EF3868A59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">
              <a:extLst>
                <a:ext uri="{FF2B5EF4-FFF2-40B4-BE49-F238E27FC236}">
                  <a16:creationId xmlns:a16="http://schemas.microsoft.com/office/drawing/2014/main" id="{D886D698-31CD-4FBA-BF4A-57DBDD93CC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7" name="Freeform 26">
              <a:extLst>
                <a:ext uri="{FF2B5EF4-FFF2-40B4-BE49-F238E27FC236}">
                  <a16:creationId xmlns:a16="http://schemas.microsoft.com/office/drawing/2014/main" id="{F62F767C-5CFC-485D-8F40-A7005D6A27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27">
              <a:extLst>
                <a:ext uri="{FF2B5EF4-FFF2-40B4-BE49-F238E27FC236}">
                  <a16:creationId xmlns:a16="http://schemas.microsoft.com/office/drawing/2014/main" id="{46968F57-2126-4C04-9BFF-F1037A347C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Line 28">
              <a:extLst>
                <a:ext uri="{FF2B5EF4-FFF2-40B4-BE49-F238E27FC236}">
                  <a16:creationId xmlns:a16="http://schemas.microsoft.com/office/drawing/2014/main" id="{2CDE55C6-919D-4BE4-A6C5-96A8344BF83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Line 29">
              <a:extLst>
                <a:ext uri="{FF2B5EF4-FFF2-40B4-BE49-F238E27FC236}">
                  <a16:creationId xmlns:a16="http://schemas.microsoft.com/office/drawing/2014/main" id="{F8828723-ABB3-4BEA-AAFB-19081BAE92A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Line 30">
              <a:extLst>
                <a:ext uri="{FF2B5EF4-FFF2-40B4-BE49-F238E27FC236}">
                  <a16:creationId xmlns:a16="http://schemas.microsoft.com/office/drawing/2014/main" id="{627B75FF-9366-4EC6-957F-5AFBBC695B5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22" name="Group 31">
              <a:extLst>
                <a:ext uri="{FF2B5EF4-FFF2-40B4-BE49-F238E27FC236}">
                  <a16:creationId xmlns:a16="http://schemas.microsoft.com/office/drawing/2014/main" id="{BCC279BE-BDAA-4145-B2EA-44A6CAB444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125" name="Line 32">
                <a:extLst>
                  <a:ext uri="{FF2B5EF4-FFF2-40B4-BE49-F238E27FC236}">
                    <a16:creationId xmlns:a16="http://schemas.microsoft.com/office/drawing/2014/main" id="{2EA7B02A-D7F4-434F-ABA9-C1F2AE8A19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" name="Line 33">
                <a:extLst>
                  <a:ext uri="{FF2B5EF4-FFF2-40B4-BE49-F238E27FC236}">
                    <a16:creationId xmlns:a16="http://schemas.microsoft.com/office/drawing/2014/main" id="{D8A2072D-F0A1-49E5-A5FE-FFED32F80A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Line 34">
                <a:extLst>
                  <a:ext uri="{FF2B5EF4-FFF2-40B4-BE49-F238E27FC236}">
                    <a16:creationId xmlns:a16="http://schemas.microsoft.com/office/drawing/2014/main" id="{119CA5E4-5D2F-4D5C-929A-CD5353F021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Line 35">
                <a:extLst>
                  <a:ext uri="{FF2B5EF4-FFF2-40B4-BE49-F238E27FC236}">
                    <a16:creationId xmlns:a16="http://schemas.microsoft.com/office/drawing/2014/main" id="{DD0B0EE1-33AF-478F-8ED6-36809CB8FE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" name="Line 36">
                <a:extLst>
                  <a:ext uri="{FF2B5EF4-FFF2-40B4-BE49-F238E27FC236}">
                    <a16:creationId xmlns:a16="http://schemas.microsoft.com/office/drawing/2014/main" id="{2AD70777-1A93-46E2-BBA5-B1C8C5E66A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23" name="Line 37">
              <a:extLst>
                <a:ext uri="{FF2B5EF4-FFF2-40B4-BE49-F238E27FC236}">
                  <a16:creationId xmlns:a16="http://schemas.microsoft.com/office/drawing/2014/main" id="{3B29C518-D2D1-4323-85FC-C17CA8A21D2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Line 38">
              <a:extLst>
                <a:ext uri="{FF2B5EF4-FFF2-40B4-BE49-F238E27FC236}">
                  <a16:creationId xmlns:a16="http://schemas.microsoft.com/office/drawing/2014/main" id="{4D40FD07-8559-4DA9-9000-AB0E6CED988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GraphShape" hidden="1">
            <a:extLst>
              <a:ext uri="{FF2B5EF4-FFF2-40B4-BE49-F238E27FC236}">
                <a16:creationId xmlns:a16="http://schemas.microsoft.com/office/drawing/2014/main" id="{81C22C28-0D6A-40C5-A154-9C92D1558B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iRespond Graph</a:t>
            </a:r>
          </a:p>
        </p:txBody>
      </p:sp>
      <p:grpSp>
        <p:nvGrpSpPr>
          <p:cNvPr id="3076" name="CorrectBarGroup">
            <a:extLst>
              <a:ext uri="{FF2B5EF4-FFF2-40B4-BE49-F238E27FC236}">
                <a16:creationId xmlns:a16="http://schemas.microsoft.com/office/drawing/2014/main" id="{D95683BC-33DC-479F-A0E6-BBD6852FF03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3105" name="CorrectBar0">
              <a:extLst>
                <a:ext uri="{FF2B5EF4-FFF2-40B4-BE49-F238E27FC236}">
                  <a16:creationId xmlns:a16="http://schemas.microsoft.com/office/drawing/2014/main" id="{A19B50B0-9485-41B8-B636-38583F0AC3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106" name="CorrectBar1">
              <a:extLst>
                <a:ext uri="{FF2B5EF4-FFF2-40B4-BE49-F238E27FC236}">
                  <a16:creationId xmlns:a16="http://schemas.microsoft.com/office/drawing/2014/main" id="{C57B5875-A7DC-4CC6-95C1-7BA774C7F7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grpSp>
        <p:nvGrpSpPr>
          <p:cNvPr id="3077" name="PercentLabelGroup">
            <a:extLst>
              <a:ext uri="{FF2B5EF4-FFF2-40B4-BE49-F238E27FC236}">
                <a16:creationId xmlns:a16="http://schemas.microsoft.com/office/drawing/2014/main" id="{E0308C2D-44C1-4A5D-9BFE-DB77E2ACFC0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100" name="PercentLabel0">
              <a:extLst>
                <a:ext uri="{FF2B5EF4-FFF2-40B4-BE49-F238E27FC236}">
                  <a16:creationId xmlns:a16="http://schemas.microsoft.com/office/drawing/2014/main" id="{3070929E-46CC-465A-86AE-D6CEEAE765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67%</a:t>
              </a:r>
            </a:p>
          </p:txBody>
        </p:sp>
        <p:sp>
          <p:nvSpPr>
            <p:cNvPr id="3101" name="PercentLabel1">
              <a:extLst>
                <a:ext uri="{FF2B5EF4-FFF2-40B4-BE49-F238E27FC236}">
                  <a16:creationId xmlns:a16="http://schemas.microsoft.com/office/drawing/2014/main" id="{3BB7E7F9-1F0F-4775-994E-2E19FE480C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33%</a:t>
              </a:r>
            </a:p>
          </p:txBody>
        </p:sp>
        <p:sp>
          <p:nvSpPr>
            <p:cNvPr id="3102" name="PercentLabel2">
              <a:extLst>
                <a:ext uri="{FF2B5EF4-FFF2-40B4-BE49-F238E27FC236}">
                  <a16:creationId xmlns:a16="http://schemas.microsoft.com/office/drawing/2014/main" id="{D2DF8744-92DC-428C-A71A-812DB63935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3103" name="PercentLabel3">
              <a:extLst>
                <a:ext uri="{FF2B5EF4-FFF2-40B4-BE49-F238E27FC236}">
                  <a16:creationId xmlns:a16="http://schemas.microsoft.com/office/drawing/2014/main" id="{07CAF489-A16A-4BDE-8638-03B76A087F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3104" name="PercentLabel4">
              <a:extLst>
                <a:ext uri="{FF2B5EF4-FFF2-40B4-BE49-F238E27FC236}">
                  <a16:creationId xmlns:a16="http://schemas.microsoft.com/office/drawing/2014/main" id="{C5AAB13B-D51A-450C-8208-B76B5421EA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67%</a:t>
              </a:r>
            </a:p>
          </p:txBody>
        </p:sp>
      </p:grpSp>
      <p:grpSp>
        <p:nvGrpSpPr>
          <p:cNvPr id="3078" name="IncorrectBarGroup">
            <a:extLst>
              <a:ext uri="{FF2B5EF4-FFF2-40B4-BE49-F238E27FC236}">
                <a16:creationId xmlns:a16="http://schemas.microsoft.com/office/drawing/2014/main" id="{E64D6EBE-8B14-4F1D-9774-4F593D96C10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3097" name="IncorrectBar2">
              <a:extLst>
                <a:ext uri="{FF2B5EF4-FFF2-40B4-BE49-F238E27FC236}">
                  <a16:creationId xmlns:a16="http://schemas.microsoft.com/office/drawing/2014/main" id="{E2021DA2-A7D6-4610-B322-168B3BCE82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098" name="IncorrectBar3">
              <a:extLst>
                <a:ext uri="{FF2B5EF4-FFF2-40B4-BE49-F238E27FC236}">
                  <a16:creationId xmlns:a16="http://schemas.microsoft.com/office/drawing/2014/main" id="{7DC170C3-1CDE-4004-B316-0FF1F4AE23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099" name="IncorrectBar4">
              <a:extLst>
                <a:ext uri="{FF2B5EF4-FFF2-40B4-BE49-F238E27FC236}">
                  <a16:creationId xmlns:a16="http://schemas.microsoft.com/office/drawing/2014/main" id="{CF5CE03E-E637-45C7-95CA-C5C9DE8473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grpSp>
        <p:nvGrpSpPr>
          <p:cNvPr id="3079" name="XLabelGroup">
            <a:extLst>
              <a:ext uri="{FF2B5EF4-FFF2-40B4-BE49-F238E27FC236}">
                <a16:creationId xmlns:a16="http://schemas.microsoft.com/office/drawing/2014/main" id="{670EED30-D132-4829-94C1-C490BACFC7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3092" name="XValueLabel0">
              <a:extLst>
                <a:ext uri="{FF2B5EF4-FFF2-40B4-BE49-F238E27FC236}">
                  <a16:creationId xmlns:a16="http://schemas.microsoft.com/office/drawing/2014/main" id="{3E56EFB3-1645-4FBF-B161-CDC01AF5C1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A*</a:t>
              </a:r>
            </a:p>
          </p:txBody>
        </p:sp>
        <p:sp>
          <p:nvSpPr>
            <p:cNvPr id="3093" name="XValueLabel1">
              <a:extLst>
                <a:ext uri="{FF2B5EF4-FFF2-40B4-BE49-F238E27FC236}">
                  <a16:creationId xmlns:a16="http://schemas.microsoft.com/office/drawing/2014/main" id="{A8181704-58DB-4DD7-A251-BAFFC71870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B*</a:t>
              </a:r>
            </a:p>
          </p:txBody>
        </p:sp>
        <p:sp>
          <p:nvSpPr>
            <p:cNvPr id="3094" name="XValueLabel2">
              <a:extLst>
                <a:ext uri="{FF2B5EF4-FFF2-40B4-BE49-F238E27FC236}">
                  <a16:creationId xmlns:a16="http://schemas.microsoft.com/office/drawing/2014/main" id="{D70BB364-68A5-4CCE-A6C8-1820BD56FC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3095" name="XValueLabel3">
              <a:extLst>
                <a:ext uri="{FF2B5EF4-FFF2-40B4-BE49-F238E27FC236}">
                  <a16:creationId xmlns:a16="http://schemas.microsoft.com/office/drawing/2014/main" id="{CF2F8CAA-4036-443C-A3E6-BC28C8E973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3096" name="XValueLabel4">
              <a:extLst>
                <a:ext uri="{FF2B5EF4-FFF2-40B4-BE49-F238E27FC236}">
                  <a16:creationId xmlns:a16="http://schemas.microsoft.com/office/drawing/2014/main" id="{7B006367-1053-4945-8DBC-4D1EC41374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>
                  <a:solidFill>
                    <a:srgbClr val="FFFFFF"/>
                  </a:solidFill>
                </a:rPr>
                <a:t>E</a:t>
              </a:r>
            </a:p>
          </p:txBody>
        </p:sp>
      </p:grpSp>
      <p:grpSp>
        <p:nvGrpSpPr>
          <p:cNvPr id="3080" name="AxisLineGroup">
            <a:extLst>
              <a:ext uri="{FF2B5EF4-FFF2-40B4-BE49-F238E27FC236}">
                <a16:creationId xmlns:a16="http://schemas.microsoft.com/office/drawing/2014/main" id="{C1485EDB-A0E3-4DBE-A7E4-0AF177A6E17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086" name="XAxisLine">
              <a:extLst>
                <a:ext uri="{FF2B5EF4-FFF2-40B4-BE49-F238E27FC236}">
                  <a16:creationId xmlns:a16="http://schemas.microsoft.com/office/drawing/2014/main" id="{186C21F6-006A-4ABD-988F-9C1F90F382A0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7" name="YAxisLine">
              <a:extLst>
                <a:ext uri="{FF2B5EF4-FFF2-40B4-BE49-F238E27FC236}">
                  <a16:creationId xmlns:a16="http://schemas.microsoft.com/office/drawing/2014/main" id="{F8B43539-8FA6-4D2C-8D59-0812F8C13325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8" name="YAxisTick0">
              <a:extLst>
                <a:ext uri="{FF2B5EF4-FFF2-40B4-BE49-F238E27FC236}">
                  <a16:creationId xmlns:a16="http://schemas.microsoft.com/office/drawing/2014/main" id="{AA948F10-479C-4664-A9DE-44BF7B6E70D2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9" name="YAxisTick1">
              <a:extLst>
                <a:ext uri="{FF2B5EF4-FFF2-40B4-BE49-F238E27FC236}">
                  <a16:creationId xmlns:a16="http://schemas.microsoft.com/office/drawing/2014/main" id="{AB340667-0D7B-4124-82E5-789F963687F2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0" name="YAxisTick2">
              <a:extLst>
                <a:ext uri="{FF2B5EF4-FFF2-40B4-BE49-F238E27FC236}">
                  <a16:creationId xmlns:a16="http://schemas.microsoft.com/office/drawing/2014/main" id="{637D2E48-98F3-4BF4-9E9B-D17D265F4855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1" name="YAxisTick3">
              <a:extLst>
                <a:ext uri="{FF2B5EF4-FFF2-40B4-BE49-F238E27FC236}">
                  <a16:creationId xmlns:a16="http://schemas.microsoft.com/office/drawing/2014/main" id="{3AFBAE8D-3D55-438B-92A4-A3E74CB25968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81" name="YLabelGroup">
            <a:extLst>
              <a:ext uri="{FF2B5EF4-FFF2-40B4-BE49-F238E27FC236}">
                <a16:creationId xmlns:a16="http://schemas.microsoft.com/office/drawing/2014/main" id="{A5267BA4-41E7-4987-851F-0561E3714D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082" name="YValueLabel0">
              <a:extLst>
                <a:ext uri="{FF2B5EF4-FFF2-40B4-BE49-F238E27FC236}">
                  <a16:creationId xmlns:a16="http://schemas.microsoft.com/office/drawing/2014/main" id="{FEFFAA67-1807-4BE1-9E51-180F55A799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083" name="YValueLabel1">
              <a:extLst>
                <a:ext uri="{FF2B5EF4-FFF2-40B4-BE49-F238E27FC236}">
                  <a16:creationId xmlns:a16="http://schemas.microsoft.com/office/drawing/2014/main" id="{16141C2F-79AF-4A6E-97AE-6BEF0D0333B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3084" name="YValueLabel2">
              <a:extLst>
                <a:ext uri="{FF2B5EF4-FFF2-40B4-BE49-F238E27FC236}">
                  <a16:creationId xmlns:a16="http://schemas.microsoft.com/office/drawing/2014/main" id="{728E7A19-3F7C-435A-AC52-01B03C700A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085" name="YValueLabel3">
              <a:extLst>
                <a:ext uri="{FF2B5EF4-FFF2-40B4-BE49-F238E27FC236}">
                  <a16:creationId xmlns:a16="http://schemas.microsoft.com/office/drawing/2014/main" id="{D5F631B2-6E87-4B9B-9638-2DF3522BA2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mp.berkeley.edu/geology/anim1.html" TargetMode="External"/><Relationship Id="rId2" Type="http://schemas.openxmlformats.org/officeDocument/2006/relationships/hyperlink" Target="http://www.exploratorium.edu/origins/antarctica/ideas/gondwana2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ndows.ucar.edu/tour/link=/earth/interior/seafloor_spreading_interactive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zone.com/books/earth_science/terc/content/visualizations/es0804/es0804page01.cfm?chapter_no=visualization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orblearning.com/media/item.action?quick=12s" TargetMode="External"/><Relationship Id="rId2" Type="http://schemas.openxmlformats.org/officeDocument/2006/relationships/hyperlink" Target="http://www.absorblearning.com/media/attachment.action?quick=12t&amp;att=278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bsorblearning.com/media/attachment.action?quick=12u&amp;att=278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bsorblearning.com/media/item.action?quick=12q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hantedlearning.com/subjects/astronomy/planets/earth/Continents.shtml" TargetMode="External"/><Relationship Id="rId2" Type="http://schemas.openxmlformats.org/officeDocument/2006/relationships/hyperlink" Target="http://www.pbs.org/wgbh/aso/tryit/tectonics/shockwave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tetectonics.com/book/page_2.asp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nps.gov/geology/usgsnps/pltec/pltec3.html#divergent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absorblearning.com/media/item.action?quick=12p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lasszone.com/books/earth_science/terc/content/visualizations/es1103/es1103page01.cfm?chapter_no=visualization" TargetMode="External"/><Relationship Id="rId4" Type="http://schemas.openxmlformats.org/officeDocument/2006/relationships/image" Target="../media/image4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zone.com/books/earth_science/terc/content/visualizations/es1105/es1105page01.cfm?chapter_no=visualization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sdsc.edu/optiputer/flash/hotSpots.htm" TargetMode="External"/><Relationship Id="rId2" Type="http://schemas.openxmlformats.org/officeDocument/2006/relationships/hyperlink" Target="http://www.classzone.com/books/earth_science/terc/content/investigations/es0810/es0810page03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29F8E14-E477-4514-9C47-5C2F1C434F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/>
            </a:br>
            <a:r>
              <a:rPr lang="en-US"/>
              <a:t>Plate Tectonics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E75540-B440-44AE-86AA-16215B85D2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3886200"/>
            <a:ext cx="73914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Plate tectonics accounts for important features of Earth’s surface and major geologic events.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ea05se-tec-e01-011-a_pop">
            <a:extLst>
              <a:ext uri="{FF2B5EF4-FFF2-40B4-BE49-F238E27FC236}">
                <a16:creationId xmlns:a16="http://schemas.microsoft.com/office/drawing/2014/main" id="{E3D60CE3-8B16-4FA7-B242-CAB0A8EB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7">
            <a:extLst>
              <a:ext uri="{FF2B5EF4-FFF2-40B4-BE49-F238E27FC236}">
                <a16:creationId xmlns:a16="http://schemas.microsoft.com/office/drawing/2014/main" id="{179FDBD6-D15F-4DBF-817C-CEF4B3C32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2024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Fossil </a:t>
            </a:r>
            <a:r>
              <a:rPr lang="en-US" altLang="en-US" sz="2000"/>
              <a:t>evidence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Fig4">
            <a:extLst>
              <a:ext uri="{FF2B5EF4-FFF2-40B4-BE49-F238E27FC236}">
                <a16:creationId xmlns:a16="http://schemas.microsoft.com/office/drawing/2014/main" id="{7646FE21-3386-4C8C-B5A8-E21892BA7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0772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75D518AE-E15E-49D4-9AE0-9F95CE251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05150"/>
            <a:ext cx="7391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Put Pangaea together activity (look at the EVIDENCE)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E4F9FAA2-6291-49E6-A90B-228983486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(law of superposition)</a:t>
            </a:r>
          </a:p>
        </p:txBody>
      </p:sp>
      <p:pic>
        <p:nvPicPr>
          <p:cNvPr id="37891" name="Picture 5" descr="superposition">
            <a:extLst>
              <a:ext uri="{FF2B5EF4-FFF2-40B4-BE49-F238E27FC236}">
                <a16:creationId xmlns:a16="http://schemas.microsoft.com/office/drawing/2014/main" id="{67C3B922-764A-41E7-AD98-9F3F442BD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37242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6">
            <a:extLst>
              <a:ext uri="{FF2B5EF4-FFF2-40B4-BE49-F238E27FC236}">
                <a16:creationId xmlns:a16="http://schemas.microsoft.com/office/drawing/2014/main" id="{72ECF168-12B5-4CCE-80F3-96A613322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057400"/>
            <a:ext cx="41005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Youngest fossils near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the surface (get older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as you dig down)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2769ACEF-DB40-4AA9-9EE5-5CCA3CD8C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How does fossil evidence support Wegener’s hypothesis of continental drift?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a.  Similar fossils found on far apart landmasses suggest that the continents were once a single landmass.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b.  Fossil evidence suggests that the continents have always been in their current position.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c.  No similarities exist between fossils on different continents.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d.  Plant and animal fossils show evidence of changes in Earth’s polarity.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B02D5F9-384B-4CB8-974F-1DCE27395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Sadly, most scientists did not accept Wegner’s hypothesis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951B369-61BD-4E1E-A879-A5175C01C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because he could not explain HOW something as large as the continents (rocks) could be moved such a distance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he froze to death in 1930 during an expedition crossing the Greenland ice cap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…other evidence continued to be gathered by others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/>
          </a:p>
        </p:txBody>
      </p:sp>
      <p:pic>
        <p:nvPicPr>
          <p:cNvPr id="39940" name="Picture 5" descr="igamwww_a-wegener">
            <a:extLst>
              <a:ext uri="{FF2B5EF4-FFF2-40B4-BE49-F238E27FC236}">
                <a16:creationId xmlns:a16="http://schemas.microsoft.com/office/drawing/2014/main" id="{C675B5FD-8731-4919-94BC-895E456B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3845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7942C23-0197-4F82-A8EC-B85CC395D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Review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816F49E-423C-4823-9A41-A004D6839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hlinkClick r:id="rId2"/>
              </a:rPr>
              <a:t>Breakup of Pangaea </a:t>
            </a:r>
            <a:r>
              <a:rPr lang="en-US" sz="2400" b="1"/>
              <a:t>(website)            --(start with present day, then go backwards)</a:t>
            </a:r>
          </a:p>
          <a:p>
            <a:pPr eaLnBrk="1" hangingPunct="1">
              <a:defRPr/>
            </a:pPr>
            <a:endParaRPr lang="en-US" sz="2400" b="1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b="1"/>
          </a:p>
          <a:p>
            <a:pPr eaLnBrk="1" hangingPunct="1">
              <a:defRPr/>
            </a:pPr>
            <a:r>
              <a:rPr lang="en-US" b="1">
                <a:hlinkClick r:id="rId3"/>
              </a:rPr>
              <a:t>Continental Drift animation </a:t>
            </a:r>
            <a:r>
              <a:rPr lang="en-US" sz="2400" b="1"/>
              <a:t>(website)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03A14DD-F10B-4F8E-9849-A66DCB4C8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Important discoveries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DC673B4-FFE6-4E77-AEB6-135F71FA7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/>
              </a:rPr>
              <a:t>1950’s</a:t>
            </a:r>
            <a:r>
              <a:rPr lang="en-US"/>
              <a:t>: rocks on ocean floor younger than rocks that make up the continents—why???</a:t>
            </a:r>
          </a:p>
          <a:p>
            <a:pPr eaLnBrk="1" hangingPunct="1">
              <a:defRPr/>
            </a:pPr>
            <a:r>
              <a:rPr lang="en-US" u="sng"/>
              <a:t>1960’s</a:t>
            </a:r>
            <a:r>
              <a:rPr lang="en-US"/>
              <a:t>:  Harry Hess hypothesized “sea-floor spreading” </a:t>
            </a:r>
          </a:p>
          <a:p>
            <a:pPr eaLnBrk="1" hangingPunct="1">
              <a:defRPr/>
            </a:pPr>
            <a:r>
              <a:rPr lang="en-US"/>
              <a:t>Then it was found that ocean rocks get older and older the farther they are from the crack (midocean ridge)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71E51A8-828C-4119-9CFC-2AEC5BA9C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7-2 Sea Floor Spreading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8318195-E614-472B-A064-DF3CCD38C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/>
              <a:t>see </a:t>
            </a:r>
            <a:r>
              <a:rPr lang="en-US" sz="2800">
                <a:solidFill>
                  <a:srgbClr val="FF3300"/>
                </a:solidFill>
              </a:rPr>
              <a:t>mid-Atlantic ridge</a:t>
            </a:r>
            <a:r>
              <a:rPr lang="en-US" sz="2800"/>
              <a:t> on map (mostly submerged mountains) &gt;&gt;&gt;sea-floor spreading occurs at these mid-ocean ridges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/>
              <a:t>new ocean floor forms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/>
              <a:t>may build above sea level (island)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/>
              <a:t>plates are moving away from each other (older crust moves out)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3300"/>
                </a:solidFill>
              </a:rPr>
              <a:t>Demonstrate</a:t>
            </a:r>
            <a:r>
              <a:rPr lang="en-US" sz="2800"/>
              <a:t> Sea-floor spreading with entire class (rearrange the tables)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>
                <a:hlinkClick r:id="rId2"/>
              </a:rPr>
              <a:t>Interactive Animation of Seafloor Spreading and Magnetic Field Reversals  </a:t>
            </a:r>
            <a:r>
              <a:rPr lang="en-US" sz="2400"/>
              <a:t>(website)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ea05se-tec-e01-015a-a_pop">
            <a:extLst>
              <a:ext uri="{FF2B5EF4-FFF2-40B4-BE49-F238E27FC236}">
                <a16:creationId xmlns:a16="http://schemas.microsoft.com/office/drawing/2014/main" id="{BA8ACF69-8E9F-4E71-AC7F-2BD34C3D4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991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D1ADB4A-B417-4E82-833E-F251E53C8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7-2 Alfred Wegener’s Hypothesis of </a:t>
            </a:r>
            <a:r>
              <a:rPr lang="en-US" sz="4000" b="1"/>
              <a:t>Continental Drift</a:t>
            </a:r>
            <a:r>
              <a:rPr lang="en-US" sz="4000"/>
              <a:t> (1915)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F991A1D-0D43-4AC3-B922-EA9CAF693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29600" cy="41148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800" dirty="0"/>
              <a:t>He noticed that the continents seem to fit together (not perfectly)</a:t>
            </a:r>
          </a:p>
          <a:p>
            <a:pPr marL="609600" indent="-609600" eaLnBrk="1" hangingPunct="1">
              <a:defRPr/>
            </a:pPr>
            <a:r>
              <a:rPr lang="en-US" sz="2800" dirty="0"/>
              <a:t>one single landmass </a:t>
            </a:r>
            <a:r>
              <a:rPr lang="en-US" sz="2800" b="1" dirty="0">
                <a:solidFill>
                  <a:schemeClr val="accent1"/>
                </a:solidFill>
              </a:rPr>
              <a:t>called </a:t>
            </a:r>
            <a:r>
              <a:rPr lang="en-US" b="1" dirty="0">
                <a:solidFill>
                  <a:schemeClr val="accent1"/>
                </a:solidFill>
              </a:rPr>
              <a:t>Pangaea</a:t>
            </a:r>
            <a:r>
              <a:rPr lang="en-US" sz="2800" dirty="0"/>
              <a:t> (started splitting about 180 </a:t>
            </a:r>
            <a:r>
              <a:rPr lang="en-US" sz="2800" dirty="0">
                <a:solidFill>
                  <a:srgbClr val="FF3300"/>
                </a:solidFill>
              </a:rPr>
              <a:t>million</a:t>
            </a:r>
            <a:r>
              <a:rPr lang="en-US" sz="2800" dirty="0"/>
              <a:t> years ago)</a:t>
            </a:r>
          </a:p>
          <a:p>
            <a:pPr marL="609600" indent="-609600" eaLnBrk="1" hangingPunct="1">
              <a:defRPr/>
            </a:pPr>
            <a:r>
              <a:rPr lang="en-US" sz="2800" dirty="0"/>
              <a:t>**Note:  </a:t>
            </a:r>
            <a:r>
              <a:rPr lang="en-US" sz="2800" dirty="0" err="1"/>
              <a:t>Rodinia</a:t>
            </a:r>
            <a:r>
              <a:rPr lang="en-US" sz="2800" dirty="0"/>
              <a:t> is the name of the supercontinent that existed about 500 million years ago     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/>
                <a:ea typeface="+mj-ea"/>
                <a:cs typeface="+mj-cs"/>
              </a:rPr>
              <a:t>{enrich}</a:t>
            </a:r>
            <a:endParaRPr lang="en-US" sz="2800" dirty="0"/>
          </a:p>
          <a:p>
            <a:pPr marL="609600" indent="-609600" eaLnBrk="1" hangingPunct="1">
              <a:defRPr/>
            </a:pPr>
            <a:r>
              <a:rPr lang="en-US" sz="2800" dirty="0"/>
              <a:t>plant and animal fossil evidence</a:t>
            </a:r>
          </a:p>
          <a:p>
            <a:pPr marL="609600" indent="-609600" eaLnBrk="1" hangingPunct="1">
              <a:defRPr/>
            </a:pPr>
            <a:r>
              <a:rPr lang="en-US" sz="2800" dirty="0"/>
              <a:t>rock evidence  </a:t>
            </a:r>
            <a:r>
              <a:rPr lang="en-US" dirty="0"/>
              <a:t>     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8D827E09-0FC1-4CC2-98AD-59A7C581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r="11299"/>
          <a:stretch>
            <a:fillRect/>
          </a:stretch>
        </p:blipFill>
        <p:spPr bwMode="auto">
          <a:xfrm>
            <a:off x="1119188" y="1385888"/>
            <a:ext cx="69929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>
            <a:extLst>
              <a:ext uri="{FF2B5EF4-FFF2-40B4-BE49-F238E27FC236}">
                <a16:creationId xmlns:a16="http://schemas.microsoft.com/office/drawing/2014/main" id="{B1CCB8DC-85FD-4919-9F55-E500E4E78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Sea-Floor Spreading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E625B42D-5576-4A53-AF28-44AF99055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3241675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Mid-ocean ridge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5EA7D4B1-67F9-4D5E-B36C-B899AD5CA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4964113"/>
            <a:ext cx="1422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Molten material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A316E03D-BE3A-4143-BEDB-11FC45659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0" y="14732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Oceanic crust</a:t>
            </a:r>
            <a:endParaRPr lang="en-US" altLang="en-US" sz="1800" b="1" u="sng">
              <a:latin typeface="Arial" panose="020B0604020202020204" pitchFamily="34" charset="0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C425503E-2D3D-450A-B826-82F865835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3260725"/>
            <a:ext cx="162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Deep-ocean trenches</a:t>
            </a:r>
            <a:endParaRPr lang="en-US" altLang="en-US" sz="1800" b="1" u="sng">
              <a:latin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35547711-8E5F-4E82-B81C-87D180A42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5078413"/>
            <a:ext cx="14478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erupts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through</a:t>
            </a: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86937D2D-75AA-4B5A-AE00-52344219C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4964113"/>
            <a:ext cx="14478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forms</a:t>
            </a:r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id="{E199FA29-9BB9-4252-A1F0-051D997B9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1944688"/>
            <a:ext cx="14478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subducted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through</a:t>
            </a:r>
          </a:p>
        </p:txBody>
      </p:sp>
      <p:sp>
        <p:nvSpPr>
          <p:cNvPr id="45067" name="Text Box 11">
            <a:extLst>
              <a:ext uri="{FF2B5EF4-FFF2-40B4-BE49-F238E27FC236}">
                <a16:creationId xmlns:a16="http://schemas.microsoft.com/office/drawing/2014/main" id="{483AE711-604F-4A45-BE36-17472749C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1995488"/>
            <a:ext cx="14478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forms</a:t>
            </a:r>
          </a:p>
        </p:txBody>
      </p:sp>
      <p:sp>
        <p:nvSpPr>
          <p:cNvPr id="45068" name="Rectangle 14">
            <a:extLst>
              <a:ext uri="{FF2B5EF4-FFF2-40B4-BE49-F238E27FC236}">
                <a16:creationId xmlns:a16="http://schemas.microsoft.com/office/drawing/2014/main" id="{ABAA27FD-F62B-43A4-9F3C-94B239208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3446463"/>
            <a:ext cx="2811463" cy="2178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5069" name="Rectangle 15">
            <a:extLst>
              <a:ext uri="{FF2B5EF4-FFF2-40B4-BE49-F238E27FC236}">
                <a16:creationId xmlns:a16="http://schemas.microsoft.com/office/drawing/2014/main" id="{C07E0D05-67AD-4BBE-8299-9F313C246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4084638"/>
            <a:ext cx="3368675" cy="1771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5070" name="Rectangle 16">
            <a:extLst>
              <a:ext uri="{FF2B5EF4-FFF2-40B4-BE49-F238E27FC236}">
                <a16:creationId xmlns:a16="http://schemas.microsoft.com/office/drawing/2014/main" id="{D305A01E-49A7-418B-84D7-E9E8E2544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1720850"/>
            <a:ext cx="2922587" cy="2363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52726DC0-8940-49DB-ACF0-777BD221C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r="11299"/>
          <a:stretch>
            <a:fillRect/>
          </a:stretch>
        </p:blipFill>
        <p:spPr bwMode="auto">
          <a:xfrm>
            <a:off x="1119188" y="1385888"/>
            <a:ext cx="69929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>
            <a:extLst>
              <a:ext uri="{FF2B5EF4-FFF2-40B4-BE49-F238E27FC236}">
                <a16:creationId xmlns:a16="http://schemas.microsoft.com/office/drawing/2014/main" id="{AD7B7957-3DCB-48ED-811C-1EC7AD98B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Sea-Floor Spreading</a:t>
            </a: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653DA995-C84D-400B-B675-409FED1F9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3241675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Mid-ocean ridge</a:t>
            </a: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B3ECF326-23DB-4DF2-9BBB-40C687DFE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4964113"/>
            <a:ext cx="1422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Molten material</a:t>
            </a: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C9E8AE56-1C46-4FB3-AC79-F2347C496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0" y="14732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Oceanic crust</a:t>
            </a:r>
            <a:endParaRPr lang="en-US" altLang="en-US" sz="1800" b="1" u="sng">
              <a:latin typeface="Arial" panose="020B0604020202020204" pitchFamily="34" charset="0"/>
            </a:endParaRPr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D88587E2-CD99-4D7D-96E5-4D9CCE2F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3260725"/>
            <a:ext cx="162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Deep-ocean trenches</a:t>
            </a:r>
            <a:endParaRPr lang="en-US" altLang="en-US" sz="1800" b="1" u="sng">
              <a:latin typeface="Arial" panose="020B0604020202020204" pitchFamily="34" charset="0"/>
            </a:endParaRPr>
          </a:p>
        </p:txBody>
      </p:sp>
      <p:sp>
        <p:nvSpPr>
          <p:cNvPr id="46088" name="Text Box 8">
            <a:extLst>
              <a:ext uri="{FF2B5EF4-FFF2-40B4-BE49-F238E27FC236}">
                <a16:creationId xmlns:a16="http://schemas.microsoft.com/office/drawing/2014/main" id="{C9321E6D-A876-4354-A2FE-F739FB9FC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5078413"/>
            <a:ext cx="14478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erupts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through</a:t>
            </a: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4CD2AC1F-6589-4A48-AFA9-AAE481C10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4964113"/>
            <a:ext cx="14478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forms</a:t>
            </a:r>
          </a:p>
        </p:txBody>
      </p:sp>
      <p:sp>
        <p:nvSpPr>
          <p:cNvPr id="46090" name="Text Box 10">
            <a:extLst>
              <a:ext uri="{FF2B5EF4-FFF2-40B4-BE49-F238E27FC236}">
                <a16:creationId xmlns:a16="http://schemas.microsoft.com/office/drawing/2014/main" id="{ABDDC024-E8A6-48D4-947E-EB2409016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1944688"/>
            <a:ext cx="14478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subducted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through</a:t>
            </a:r>
          </a:p>
        </p:txBody>
      </p:sp>
      <p:sp>
        <p:nvSpPr>
          <p:cNvPr id="46091" name="Text Box 11">
            <a:extLst>
              <a:ext uri="{FF2B5EF4-FFF2-40B4-BE49-F238E27FC236}">
                <a16:creationId xmlns:a16="http://schemas.microsoft.com/office/drawing/2014/main" id="{1E8093F3-D56A-4BB4-8C8E-2867B6281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1995488"/>
            <a:ext cx="14478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forms</a:t>
            </a:r>
          </a:p>
        </p:txBody>
      </p:sp>
      <p:sp>
        <p:nvSpPr>
          <p:cNvPr id="46092" name="Rectangle 14">
            <a:extLst>
              <a:ext uri="{FF2B5EF4-FFF2-40B4-BE49-F238E27FC236}">
                <a16:creationId xmlns:a16="http://schemas.microsoft.com/office/drawing/2014/main" id="{46528E69-16FC-480E-9719-E91CCA49F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4084638"/>
            <a:ext cx="3368675" cy="1771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6093" name="Rectangle 15">
            <a:extLst>
              <a:ext uri="{FF2B5EF4-FFF2-40B4-BE49-F238E27FC236}">
                <a16:creationId xmlns:a16="http://schemas.microsoft.com/office/drawing/2014/main" id="{E7F2A77D-EB28-4C68-B126-8892ADF6E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1720850"/>
            <a:ext cx="2922587" cy="2363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82C93F63-7FE9-422C-ADF2-3D7506FA2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r="11299"/>
          <a:stretch>
            <a:fillRect/>
          </a:stretch>
        </p:blipFill>
        <p:spPr bwMode="auto">
          <a:xfrm>
            <a:off x="1119188" y="1385888"/>
            <a:ext cx="69929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>
            <a:extLst>
              <a:ext uri="{FF2B5EF4-FFF2-40B4-BE49-F238E27FC236}">
                <a16:creationId xmlns:a16="http://schemas.microsoft.com/office/drawing/2014/main" id="{84982970-CC5F-47C3-886A-D763E0D9F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Sea-Floor Spreading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025550C2-0B37-48AA-B656-3FC6CE320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3241675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Mid-ocean ridge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C587F92D-40BA-45FC-BFA8-38E5BF148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4964113"/>
            <a:ext cx="1422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Molten material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CEFD3408-C131-40ED-B6AC-A56E4543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0" y="14732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Oceanic crust</a:t>
            </a:r>
            <a:endParaRPr lang="en-US" altLang="en-US" sz="1800" b="1" u="sng">
              <a:latin typeface="Arial" panose="020B0604020202020204" pitchFamily="34" charset="0"/>
            </a:endParaRP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FEA616D9-D75E-492F-9AC7-8A05C1D64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3260725"/>
            <a:ext cx="162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Deep-ocean trenches</a:t>
            </a:r>
            <a:endParaRPr lang="en-US" altLang="en-US" sz="1800" b="1" u="sng">
              <a:latin typeface="Arial" panose="020B0604020202020204" pitchFamily="34" charset="0"/>
            </a:endParaRP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A9166775-3403-4346-810E-170390A47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5078413"/>
            <a:ext cx="14478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erupts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through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37F7301A-2EBE-46A1-AFAA-F9314F470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4964113"/>
            <a:ext cx="14478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forms</a:t>
            </a:r>
          </a:p>
        </p:txBody>
      </p:sp>
      <p:sp>
        <p:nvSpPr>
          <p:cNvPr id="47114" name="Text Box 10">
            <a:extLst>
              <a:ext uri="{FF2B5EF4-FFF2-40B4-BE49-F238E27FC236}">
                <a16:creationId xmlns:a16="http://schemas.microsoft.com/office/drawing/2014/main" id="{6C46D782-F725-4F7F-8130-057E7CCC2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1944688"/>
            <a:ext cx="14478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subducted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through</a:t>
            </a:r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898A50BF-C33B-4384-8A89-601329119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1995488"/>
            <a:ext cx="14478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forms</a:t>
            </a:r>
          </a:p>
        </p:txBody>
      </p:sp>
      <p:sp>
        <p:nvSpPr>
          <p:cNvPr id="47116" name="Rectangle 14">
            <a:extLst>
              <a:ext uri="{FF2B5EF4-FFF2-40B4-BE49-F238E27FC236}">
                <a16:creationId xmlns:a16="http://schemas.microsoft.com/office/drawing/2014/main" id="{2D871C8A-BB2C-4843-A523-258DE18EF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1720850"/>
            <a:ext cx="2922587" cy="2363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3D316ED7-93C7-49AA-9D29-B5360D863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r="11299"/>
          <a:stretch>
            <a:fillRect/>
          </a:stretch>
        </p:blipFill>
        <p:spPr bwMode="auto">
          <a:xfrm>
            <a:off x="1119188" y="1385888"/>
            <a:ext cx="69929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>
            <a:extLst>
              <a:ext uri="{FF2B5EF4-FFF2-40B4-BE49-F238E27FC236}">
                <a16:creationId xmlns:a16="http://schemas.microsoft.com/office/drawing/2014/main" id="{5B9157C7-BD33-4652-88AE-FACEAD93E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Sea-Floor Spreading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6ABE391A-ED3E-4F4B-A1EB-34B061630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3241675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Mid-ocean ridge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F783F92E-8ECB-4479-99EA-1F0CEE71F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4964113"/>
            <a:ext cx="1422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Molten material</a:t>
            </a: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4C393732-825F-423F-B329-F7C1D69FE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0" y="14732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Oceanic crust</a:t>
            </a:r>
            <a:endParaRPr lang="en-US" altLang="en-US" sz="1800" b="1" u="sng">
              <a:latin typeface="Arial" panose="020B0604020202020204" pitchFamily="34" charset="0"/>
            </a:endParaRP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88C8A2AA-F921-4211-8B76-DCE098242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3260725"/>
            <a:ext cx="162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Deep-ocean trenches</a:t>
            </a:r>
            <a:endParaRPr lang="en-US" altLang="en-US" sz="1800" b="1" u="sng">
              <a:latin typeface="Arial" panose="020B0604020202020204" pitchFamily="34" charset="0"/>
            </a:endParaRPr>
          </a:p>
        </p:txBody>
      </p:sp>
      <p:sp>
        <p:nvSpPr>
          <p:cNvPr id="48136" name="Text Box 8">
            <a:extLst>
              <a:ext uri="{FF2B5EF4-FFF2-40B4-BE49-F238E27FC236}">
                <a16:creationId xmlns:a16="http://schemas.microsoft.com/office/drawing/2014/main" id="{1CEB1E43-506B-42E5-9E05-C54424037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5078413"/>
            <a:ext cx="14478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erupts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through</a:t>
            </a:r>
          </a:p>
        </p:txBody>
      </p:sp>
      <p:sp>
        <p:nvSpPr>
          <p:cNvPr id="48137" name="Text Box 9">
            <a:extLst>
              <a:ext uri="{FF2B5EF4-FFF2-40B4-BE49-F238E27FC236}">
                <a16:creationId xmlns:a16="http://schemas.microsoft.com/office/drawing/2014/main" id="{7B26CC75-3F98-40DC-8DC2-6C880B988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4964113"/>
            <a:ext cx="14478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forms</a:t>
            </a:r>
          </a:p>
        </p:txBody>
      </p:sp>
      <p:sp>
        <p:nvSpPr>
          <p:cNvPr id="48138" name="Text Box 10">
            <a:extLst>
              <a:ext uri="{FF2B5EF4-FFF2-40B4-BE49-F238E27FC236}">
                <a16:creationId xmlns:a16="http://schemas.microsoft.com/office/drawing/2014/main" id="{B6B7DC71-BF72-45AB-96D1-621C6B677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1944688"/>
            <a:ext cx="14478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subducted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through</a:t>
            </a:r>
          </a:p>
        </p:txBody>
      </p:sp>
      <p:sp>
        <p:nvSpPr>
          <p:cNvPr id="48139" name="Text Box 11">
            <a:extLst>
              <a:ext uri="{FF2B5EF4-FFF2-40B4-BE49-F238E27FC236}">
                <a16:creationId xmlns:a16="http://schemas.microsoft.com/office/drawing/2014/main" id="{B82706C9-76B1-416B-93B6-F4B710128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1995488"/>
            <a:ext cx="14478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forms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5B31E63-A419-4025-B0B7-6448101CD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200400" cy="5132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Magnetic reversal (iron in ocean rocks show this)—demo</a:t>
            </a:r>
            <a:br>
              <a:rPr lang="en-US" sz="4000"/>
            </a:br>
            <a:endParaRPr lang="en-US" sz="4000"/>
          </a:p>
        </p:txBody>
      </p:sp>
      <p:pic>
        <p:nvPicPr>
          <p:cNvPr id="49155" name="Picture 7" descr="ea05se-tec-e01-016a-a_pop">
            <a:extLst>
              <a:ext uri="{FF2B5EF4-FFF2-40B4-BE49-F238E27FC236}">
                <a16:creationId xmlns:a16="http://schemas.microsoft.com/office/drawing/2014/main" id="{5C7904E4-72F0-451A-AF16-136E25381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0"/>
            <a:ext cx="52355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ea05se-tec-e01-016b-a_pop">
            <a:extLst>
              <a:ext uri="{FF2B5EF4-FFF2-40B4-BE49-F238E27FC236}">
                <a16:creationId xmlns:a16="http://schemas.microsoft.com/office/drawing/2014/main" id="{F6151FC7-F090-4EC9-9340-CA86CA4A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1060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62E2BD7-26FF-49E9-84F3-B4CFB53E9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With lots of new evidence from MANY SCIENTISTS 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E49673F-F8D7-4D2C-A85D-3A7D1CD4E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Wegener’s Continental Drift </a:t>
            </a:r>
            <a:r>
              <a:rPr lang="en-US">
                <a:solidFill>
                  <a:srgbClr val="FF3300"/>
                </a:solidFill>
              </a:rPr>
              <a:t>hypothesis</a:t>
            </a:r>
            <a:r>
              <a:rPr lang="en-US"/>
              <a:t> became the </a:t>
            </a:r>
            <a:r>
              <a:rPr lang="en-US">
                <a:solidFill>
                  <a:srgbClr val="FF3300"/>
                </a:solidFill>
              </a:rPr>
              <a:t>Theory</a:t>
            </a:r>
            <a:r>
              <a:rPr lang="en-US"/>
              <a:t> of Plate Tectonics by the 1960’s</a:t>
            </a:r>
          </a:p>
        </p:txBody>
      </p:sp>
      <p:pic>
        <p:nvPicPr>
          <p:cNvPr id="51204" name="Picture 5" descr="Alfred_Wegener">
            <a:extLst>
              <a:ext uri="{FF2B5EF4-FFF2-40B4-BE49-F238E27FC236}">
                <a16:creationId xmlns:a16="http://schemas.microsoft.com/office/drawing/2014/main" id="{3D753D12-A36F-41C9-B45F-B4B82C491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4004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as3834">
            <a:extLst>
              <a:ext uri="{FF2B5EF4-FFF2-40B4-BE49-F238E27FC236}">
                <a16:creationId xmlns:a16="http://schemas.microsoft.com/office/drawing/2014/main" id="{5AAB1873-23AB-46AA-915C-2F49D8B75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16002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65E882CB-C384-4FDA-9F1E-DB593B86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91440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>
            <a:extLst>
              <a:ext uri="{FF2B5EF4-FFF2-40B4-BE49-F238E27FC236}">
                <a16:creationId xmlns:a16="http://schemas.microsoft.com/office/drawing/2014/main" id="{80AA3495-4943-44E2-B045-DB80D6620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150"/>
            <a:ext cx="861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Review:  Lithosphere and Asthenosphere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Lithosphere%20and%20Asthenosphere">
            <a:extLst>
              <a:ext uri="{FF2B5EF4-FFF2-40B4-BE49-F238E27FC236}">
                <a16:creationId xmlns:a16="http://schemas.microsoft.com/office/drawing/2014/main" id="{4ABE99BE-6DB4-465C-B6A7-27AE3BCA7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82296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0B3F2D7D-6D70-447D-BB10-92F3DABC2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349250"/>
            <a:ext cx="607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Lithosphere vs Asthenosphere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639FCF4-72B1-4EF3-90D1-BE8512C7E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1219200" y="344488"/>
            <a:ext cx="7772400" cy="74612"/>
          </a:xfrm>
        </p:spPr>
        <p:txBody>
          <a:bodyPr/>
          <a:lstStyle/>
          <a:p>
            <a:pPr eaLnBrk="1" hangingPunct="1">
              <a:defRPr/>
            </a:pPr>
            <a:endParaRPr lang="en-US" sz="4000">
              <a:solidFill>
                <a:srgbClr val="FF6600"/>
              </a:solidFill>
            </a:endParaRP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3E99455-2D2E-4571-9BCD-12D464E5C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4276" name="Picture 4" descr="ea05se-tec-e01-045-p_pop">
            <a:extLst>
              <a:ext uri="{FF2B5EF4-FFF2-40B4-BE49-F238E27FC236}">
                <a16:creationId xmlns:a16="http://schemas.microsoft.com/office/drawing/2014/main" id="{FBFAE73F-CA4D-47AF-944B-2B23EFF04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5">
            <a:extLst>
              <a:ext uri="{FF2B5EF4-FFF2-40B4-BE49-F238E27FC236}">
                <a16:creationId xmlns:a16="http://schemas.microsoft.com/office/drawing/2014/main" id="{EA2A9243-9D4E-4127-8CAD-3AB0BD4A3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28600"/>
            <a:ext cx="5257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Lithosphere divided into 10 major tectonic plates— </a:t>
            </a:r>
            <a:r>
              <a:rPr kumimoji="1"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know the continental ones and the Pacific plate!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ea05se-tec-e01-048a-a">
            <a:extLst>
              <a:ext uri="{FF2B5EF4-FFF2-40B4-BE49-F238E27FC236}">
                <a16:creationId xmlns:a16="http://schemas.microsoft.com/office/drawing/2014/main" id="{268F7A11-5F0F-41E7-85C4-F7976883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240E7325-C0F4-4343-A7D8-89E507CDA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Ring of Fire</a:t>
            </a:r>
          </a:p>
        </p:txBody>
      </p:sp>
      <p:pic>
        <p:nvPicPr>
          <p:cNvPr id="55299" name="Picture 5" descr="ringoffirecolor">
            <a:extLst>
              <a:ext uri="{FF2B5EF4-FFF2-40B4-BE49-F238E27FC236}">
                <a16:creationId xmlns:a16="http://schemas.microsoft.com/office/drawing/2014/main" id="{32A1D7CE-3616-48CC-A76E-9B17F1635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38238"/>
            <a:ext cx="8229600" cy="57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F62F792C-77A5-4752-8DEB-FA6976677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Tectonic plates usually made of oceanic and continental crust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AE4DFDD5-6438-40CB-BB38-22C913E3D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6324" name="Picture 4" descr="ea05se-tec-e01-046a-a_pop">
            <a:extLst>
              <a:ext uri="{FF2B5EF4-FFF2-40B4-BE49-F238E27FC236}">
                <a16:creationId xmlns:a16="http://schemas.microsoft.com/office/drawing/2014/main" id="{DBC24B86-7BBC-4E96-AF5C-6FC2ED302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C4CF6FE-23EB-47A2-9C39-49901B1AE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7-3:  </a:t>
            </a:r>
            <a:r>
              <a:rPr lang="en-US" sz="4000" b="1"/>
              <a:t>Theory of Plate Tectonics</a:t>
            </a:r>
            <a:r>
              <a:rPr lang="en-US" sz="4000"/>
              <a:t>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CC8913E-F85F-45B9-8119-C891C3CCC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z="2800" dirty="0" err="1"/>
              <a:t>Lithospheric</a:t>
            </a:r>
            <a:r>
              <a:rPr lang="en-US" sz="2800" dirty="0"/>
              <a:t> tectonics plates float on </a:t>
            </a:r>
            <a:r>
              <a:rPr lang="en-US" sz="2800" dirty="0" err="1"/>
              <a:t>asthenosphere</a:t>
            </a:r>
            <a:endParaRPr lang="en-US" sz="2800" dirty="0"/>
          </a:p>
          <a:p>
            <a:pPr marL="609600" indent="-609600" eaLnBrk="1" hangingPunct="1">
              <a:defRPr/>
            </a:pPr>
            <a:endParaRPr lang="en-US" sz="2800" dirty="0"/>
          </a:p>
          <a:p>
            <a:pPr marL="609600" indent="-609600" eaLnBrk="1" hangingPunct="1">
              <a:defRPr/>
            </a:pPr>
            <a:r>
              <a:rPr lang="en-US" sz="2800" dirty="0"/>
              <a:t>3 types of plate boundaries (fill in </a:t>
            </a:r>
            <a:r>
              <a:rPr lang="en-US" sz="2800" i="1" dirty="0"/>
              <a:t>Tectonic Plate Boundaries</a:t>
            </a:r>
            <a:r>
              <a:rPr lang="en-US" sz="2800" dirty="0"/>
              <a:t> sheet)</a:t>
            </a:r>
          </a:p>
          <a:p>
            <a:pPr marL="990600" lvl="1" indent="-533400"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Convergent</a:t>
            </a:r>
          </a:p>
          <a:p>
            <a:pPr marL="990600" lvl="1" indent="-533400"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Divergent</a:t>
            </a:r>
          </a:p>
          <a:p>
            <a:pPr marL="990600" lvl="1" indent="-533400" eaLnBrk="1" hangingPunct="1">
              <a:defRPr/>
            </a:pPr>
            <a:r>
              <a:rPr lang="en-US" dirty="0">
                <a:solidFill>
                  <a:schemeClr val="accent1"/>
                </a:solidFill>
              </a:rPr>
              <a:t>Transform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35BF129E-C1ED-472C-8509-DB0360168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6051550"/>
            <a:ext cx="816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hlinkClick r:id="rId2"/>
              </a:rPr>
              <a:t>Animation of plate boundaries </a:t>
            </a:r>
            <a:r>
              <a:rPr lang="en-US" altLang="en-US" sz="2400"/>
              <a:t>(website)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77E2EC2F-5382-42B9-A188-09D344FD7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324600"/>
          </a:xfrm>
        </p:spPr>
        <p:txBody>
          <a:bodyPr/>
          <a:lstStyle/>
          <a:p>
            <a:pPr marL="990600" lvl="1" indent="-533400" eaLnBrk="1" hangingPunct="1">
              <a:defRPr/>
            </a:pPr>
            <a:r>
              <a:rPr lang="en-US" sz="3600" b="1" u="sng">
                <a:solidFill>
                  <a:schemeClr val="accent1"/>
                </a:solidFill>
              </a:rPr>
              <a:t>Convergent</a:t>
            </a:r>
            <a:r>
              <a:rPr lang="en-US" sz="3600"/>
              <a:t>—collide</a:t>
            </a:r>
          </a:p>
          <a:p>
            <a:pPr marL="1371600" lvl="2" indent="-457200" eaLnBrk="1" hangingPunct="1">
              <a:defRPr/>
            </a:pPr>
            <a:r>
              <a:rPr lang="en-US" sz="2800">
                <a:solidFill>
                  <a:srgbClr val="FF3300"/>
                </a:solidFill>
              </a:rPr>
              <a:t>continent-continent plates</a:t>
            </a:r>
            <a:r>
              <a:rPr lang="en-US" sz="2800"/>
              <a:t> creates </a:t>
            </a:r>
            <a:r>
              <a:rPr lang="en-US" sz="2800" b="1"/>
              <a:t>mountains</a:t>
            </a:r>
          </a:p>
          <a:p>
            <a:pPr marL="1371600" lvl="2" indent="-457200"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…..</a:t>
            </a:r>
            <a:r>
              <a:rPr lang="en-US" sz="2800">
                <a:hlinkClick r:id="rId2"/>
              </a:rPr>
              <a:t>animation</a:t>
            </a:r>
            <a:r>
              <a:rPr lang="en-US" sz="2800"/>
              <a:t> </a:t>
            </a:r>
            <a:r>
              <a:rPr lang="en-US"/>
              <a:t>(website)</a:t>
            </a:r>
            <a:r>
              <a:rPr lang="en-US" sz="2800"/>
              <a:t> </a:t>
            </a:r>
          </a:p>
          <a:p>
            <a:pPr marL="1371600" lvl="2" indent="-457200" eaLnBrk="1" hangingPunct="1">
              <a:defRPr/>
            </a:pPr>
            <a:r>
              <a:rPr lang="en-US" sz="2800">
                <a:solidFill>
                  <a:srgbClr val="FF3300"/>
                </a:solidFill>
              </a:rPr>
              <a:t>continent-ocean plates </a:t>
            </a:r>
            <a:r>
              <a:rPr lang="en-US" sz="2800"/>
              <a:t>(denser ocean plate moves DOWN and continental plate folds upward) creates </a:t>
            </a:r>
            <a:r>
              <a:rPr lang="en-US" sz="2800" b="1"/>
              <a:t>trench</a:t>
            </a:r>
            <a:r>
              <a:rPr lang="en-US" sz="2800"/>
              <a:t> (at subduction zone) and </a:t>
            </a:r>
            <a:r>
              <a:rPr lang="en-US" sz="2800" b="1"/>
              <a:t>volcanoes</a:t>
            </a:r>
            <a:r>
              <a:rPr lang="en-US" sz="2800"/>
              <a:t> inland </a:t>
            </a:r>
          </a:p>
          <a:p>
            <a:pPr marL="1371600" lvl="2" indent="-457200"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……</a:t>
            </a:r>
            <a:r>
              <a:rPr lang="en-US" sz="2800">
                <a:hlinkClick r:id="rId3"/>
              </a:rPr>
              <a:t>animation </a:t>
            </a:r>
            <a:r>
              <a:rPr lang="en-US"/>
              <a:t>(website)</a:t>
            </a:r>
            <a:r>
              <a:rPr lang="en-US" sz="2800"/>
              <a:t> </a:t>
            </a:r>
          </a:p>
          <a:p>
            <a:pPr marL="1371600" lvl="2" indent="-457200" eaLnBrk="1" hangingPunct="1">
              <a:defRPr/>
            </a:pPr>
            <a:r>
              <a:rPr lang="en-US" sz="2800">
                <a:solidFill>
                  <a:srgbClr val="FF3300"/>
                </a:solidFill>
              </a:rPr>
              <a:t>oceanic-oceanic plates</a:t>
            </a:r>
            <a:r>
              <a:rPr lang="en-US" sz="2800"/>
              <a:t> creates </a:t>
            </a:r>
            <a:r>
              <a:rPr lang="en-US" sz="2800" b="1"/>
              <a:t>island arch </a:t>
            </a:r>
            <a:r>
              <a:rPr lang="en-US" sz="2800"/>
              <a:t>(volcanic)</a:t>
            </a:r>
          </a:p>
          <a:p>
            <a:pPr marL="1371600" lvl="2" indent="-457200"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……</a:t>
            </a:r>
            <a:r>
              <a:rPr lang="en-US" sz="2800">
                <a:hlinkClick r:id="rId4"/>
              </a:rPr>
              <a:t>animation</a:t>
            </a:r>
            <a:r>
              <a:rPr lang="en-US" sz="2800"/>
              <a:t> </a:t>
            </a:r>
            <a:r>
              <a:rPr lang="en-US"/>
              <a:t>(website)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plate03">
            <a:extLst>
              <a:ext uri="{FF2B5EF4-FFF2-40B4-BE49-F238E27FC236}">
                <a16:creationId xmlns:a16="http://schemas.microsoft.com/office/drawing/2014/main" id="{B65F116C-7378-4E5A-BB7B-73A95602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7" descr="plates_ooc01">
            <a:extLst>
              <a:ext uri="{FF2B5EF4-FFF2-40B4-BE49-F238E27FC236}">
                <a16:creationId xmlns:a16="http://schemas.microsoft.com/office/drawing/2014/main" id="{B69505E2-C4AE-4DBE-B90A-1338D99D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9" descr="cont">
            <a:extLst>
              <a:ext uri="{FF2B5EF4-FFF2-40B4-BE49-F238E27FC236}">
                <a16:creationId xmlns:a16="http://schemas.microsoft.com/office/drawing/2014/main" id="{160205F6-595D-48EC-AA42-25AB7FECB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81977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C32A523-E608-44C9-A01A-66EF838ED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Mt. St. Helens (Washington state)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733FCCA-A5C7-4242-A3D8-2367D8F29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91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Created by ocean-continent conversion</a:t>
            </a:r>
          </a:p>
        </p:txBody>
      </p:sp>
      <p:pic>
        <p:nvPicPr>
          <p:cNvPr id="60420" name="Picture 5" descr="three">
            <a:extLst>
              <a:ext uri="{FF2B5EF4-FFF2-40B4-BE49-F238E27FC236}">
                <a16:creationId xmlns:a16="http://schemas.microsoft.com/office/drawing/2014/main" id="{7448441B-69FC-4C85-AB88-2F45C8897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8163"/>
            <a:ext cx="9144000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10E7980-D124-4B07-B249-6308D29C4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37338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Andes Mountain </a:t>
            </a:r>
            <a:br>
              <a:rPr lang="en-US" sz="4000"/>
            </a:br>
            <a:r>
              <a:rPr lang="en-US" sz="4000"/>
              <a:t>(convergent boundary)</a:t>
            </a:r>
          </a:p>
        </p:txBody>
      </p:sp>
      <p:pic>
        <p:nvPicPr>
          <p:cNvPr id="61443" name="Picture 5" descr="ea05se-tec-e01-032-a_pop">
            <a:extLst>
              <a:ext uri="{FF2B5EF4-FFF2-40B4-BE49-F238E27FC236}">
                <a16:creationId xmlns:a16="http://schemas.microsoft.com/office/drawing/2014/main" id="{DA2F5B46-85F7-441A-9126-56FA82A21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0"/>
            <a:ext cx="4821237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D8B9A5A-41C2-4AD8-B8B4-922ECFFC7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Aleutian Islands (between Alaska and Russia)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CC0B956-43AA-4F43-AB1F-7C7E68848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formed as 2 oceanic plates collided</a:t>
            </a:r>
          </a:p>
        </p:txBody>
      </p:sp>
      <p:pic>
        <p:nvPicPr>
          <p:cNvPr id="62468" name="Picture 5" descr="2009-october-13-20-21-54-utc">
            <a:extLst>
              <a:ext uri="{FF2B5EF4-FFF2-40B4-BE49-F238E27FC236}">
                <a16:creationId xmlns:a16="http://schemas.microsoft.com/office/drawing/2014/main" id="{ABAD4094-2EE6-41E7-B11C-6323496C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49815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70BFD27-CCB7-47B4-9012-795546025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Himalayas (Asia)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DFB75C0-BE57-4565-96D4-CF4F6A956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formed as 2 continents collided (still growing)</a:t>
            </a:r>
          </a:p>
        </p:txBody>
      </p:sp>
      <p:pic>
        <p:nvPicPr>
          <p:cNvPr id="63492" name="Picture 5" descr="himalaya">
            <a:extLst>
              <a:ext uri="{FF2B5EF4-FFF2-40B4-BE49-F238E27FC236}">
                <a16:creationId xmlns:a16="http://schemas.microsoft.com/office/drawing/2014/main" id="{16C428D8-2584-4A4B-83C4-F6A1C603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09738"/>
            <a:ext cx="5572125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A8B43E5-4EA4-4110-856D-921FAF6A0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D734164-2F63-46C7-9086-B7B227720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defRPr/>
            </a:pPr>
            <a:r>
              <a:rPr lang="en-US" sz="3600" b="1" u="sng" dirty="0">
                <a:solidFill>
                  <a:schemeClr val="accent1"/>
                </a:solidFill>
              </a:rPr>
              <a:t>Divergent</a:t>
            </a:r>
            <a:r>
              <a:rPr lang="en-US" sz="3600" dirty="0"/>
              <a:t>—plates separate</a:t>
            </a:r>
          </a:p>
          <a:p>
            <a:pPr marL="1371600" lvl="2" indent="-457200" eaLnBrk="1" hangingPunct="1">
              <a:defRPr/>
            </a:pPr>
            <a:r>
              <a:rPr lang="en-US" sz="2800" dirty="0"/>
              <a:t>ocean-ocean=sea-floor spreading (mid-ocean ridge)</a:t>
            </a:r>
          </a:p>
          <a:p>
            <a:pPr marL="1371600" lvl="2" indent="-457200" eaLnBrk="1" hangingPunct="1">
              <a:defRPr/>
            </a:pPr>
            <a:r>
              <a:rPr lang="en-US" sz="2800" dirty="0"/>
              <a:t>continent-continent= </a:t>
            </a:r>
            <a:r>
              <a:rPr lang="en-US" sz="2800" b="1" u="sng" dirty="0"/>
              <a:t>rift valley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F93BB79-5E03-467D-B567-54A39AF4E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Continental Drift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EFEB7919-E48A-441B-85BE-F941E2539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7"/>
          <a:stretch>
            <a:fillRect/>
          </a:stretch>
        </p:blipFill>
        <p:spPr bwMode="auto">
          <a:xfrm>
            <a:off x="1438275" y="1824038"/>
            <a:ext cx="6526213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>
            <a:extLst>
              <a:ext uri="{FF2B5EF4-FFF2-40B4-BE49-F238E27FC236}">
                <a16:creationId xmlns:a16="http://schemas.microsoft.com/office/drawing/2014/main" id="{C68B3677-A2AD-4166-B418-1C6FFB22E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225" y="5018088"/>
            <a:ext cx="249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225 million years ago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593CBDE-1D4C-4436-9588-165587BFE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East African Rift (from Ethiopia to Kenya)– divergent boundary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8870AB7-1217-40EF-8A44-8D5A93B33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5540" name="Picture 5" descr="ea05se-tec-e01-058-p_pop">
            <a:extLst>
              <a:ext uri="{FF2B5EF4-FFF2-40B4-BE49-F238E27FC236}">
                <a16:creationId xmlns:a16="http://schemas.microsoft.com/office/drawing/2014/main" id="{06DFADD3-6559-478C-BFC8-51538D2C9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630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Convection">
            <a:extLst>
              <a:ext uri="{FF2B5EF4-FFF2-40B4-BE49-F238E27FC236}">
                <a16:creationId xmlns:a16="http://schemas.microsoft.com/office/drawing/2014/main" id="{85DDC064-D98F-4341-B4E9-F25797562C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6" descr="iceland">
            <a:extLst>
              <a:ext uri="{FF2B5EF4-FFF2-40B4-BE49-F238E27FC236}">
                <a16:creationId xmlns:a16="http://schemas.microsoft.com/office/drawing/2014/main" id="{D1FA359F-F2D3-4D9B-AB7E-ADEB8A89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304800"/>
            <a:ext cx="48402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8" descr="3a93f9eb-76ac-4545-8b1f-852936af0716">
            <a:extLst>
              <a:ext uri="{FF2B5EF4-FFF2-40B4-BE49-F238E27FC236}">
                <a16:creationId xmlns:a16="http://schemas.microsoft.com/office/drawing/2014/main" id="{712A8D4E-E895-42AE-937D-30988D2F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373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A3DD28C-60E5-4C3F-B0BD-16F00E309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3D5060E-B4B5-48D7-A824-914435619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defRPr/>
            </a:pPr>
            <a:r>
              <a:rPr lang="en-US" sz="3600" b="1" u="sng" dirty="0">
                <a:solidFill>
                  <a:schemeClr val="accent1"/>
                </a:solidFill>
              </a:rPr>
              <a:t>Transform</a:t>
            </a:r>
            <a:r>
              <a:rPr lang="en-US" sz="3600" dirty="0"/>
              <a:t>—slide past each other horizontally</a:t>
            </a:r>
          </a:p>
          <a:p>
            <a:pPr marL="1371600" lvl="2" indent="-457200" eaLnBrk="1" hangingPunct="1">
              <a:defRPr/>
            </a:pPr>
            <a:r>
              <a:rPr lang="en-US" sz="2800" dirty="0"/>
              <a:t>ex: San Andreas </a:t>
            </a:r>
            <a:r>
              <a:rPr lang="en-US" sz="2800" b="1" u="sng" dirty="0"/>
              <a:t>fault</a:t>
            </a:r>
            <a:r>
              <a:rPr lang="en-US" sz="2800" dirty="0"/>
              <a:t> (CA)</a:t>
            </a:r>
          </a:p>
          <a:p>
            <a:pPr marL="1371600" lvl="2" indent="-457200" eaLnBrk="1" hangingPunct="1">
              <a:defRPr/>
            </a:pPr>
            <a:r>
              <a:rPr lang="en-US" sz="2800" dirty="0"/>
              <a:t>may produce earthquakes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transform%20boundaries">
            <a:extLst>
              <a:ext uri="{FF2B5EF4-FFF2-40B4-BE49-F238E27FC236}">
                <a16:creationId xmlns:a16="http://schemas.microsoft.com/office/drawing/2014/main" id="{0D9EF8D4-0522-438B-AE57-13E8425E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42195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7" descr="usgs_020_sanandreas">
            <a:extLst>
              <a:ext uri="{FF2B5EF4-FFF2-40B4-BE49-F238E27FC236}">
                <a16:creationId xmlns:a16="http://schemas.microsoft.com/office/drawing/2014/main" id="{8679DD89-73FB-4050-9FAC-830487018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21798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8">
            <a:extLst>
              <a:ext uri="{FF2B5EF4-FFF2-40B4-BE49-F238E27FC236}">
                <a16:creationId xmlns:a16="http://schemas.microsoft.com/office/drawing/2014/main" id="{E0A09D36-2454-44D6-9010-0F16F8BAB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060950"/>
            <a:ext cx="35210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hlinkClick r:id="rId4"/>
              </a:rPr>
              <a:t>San Andreas Fault</a:t>
            </a:r>
            <a:r>
              <a:rPr lang="en-US" altLang="en-US" sz="2400">
                <a:hlinkClick r:id="rId4"/>
              </a:rPr>
              <a:t> </a:t>
            </a:r>
            <a:r>
              <a:rPr lang="en-US" altLang="en-US" sz="2400"/>
              <a:t>(website)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8797967C-A680-4174-81F3-513AF791A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California </a:t>
            </a:r>
            <a:r>
              <a:rPr lang="en-US" sz="2800"/>
              <a:t>(2 plates)</a:t>
            </a:r>
            <a:r>
              <a:rPr lang="en-US" sz="3600"/>
              <a:t>              San Andres Fault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C3E3B81-B1E1-448C-9751-219B13A51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6020" name="Picture 4" descr="wsci_03_img0412">
            <a:extLst>
              <a:ext uri="{FF2B5EF4-FFF2-40B4-BE49-F238E27FC236}">
                <a16:creationId xmlns:a16="http://schemas.microsoft.com/office/drawing/2014/main" id="{1E755F62-B782-4104-B920-7B8092A0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41148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sanandreas">
            <a:extLst>
              <a:ext uri="{FF2B5EF4-FFF2-40B4-BE49-F238E27FC236}">
                <a16:creationId xmlns:a16="http://schemas.microsoft.com/office/drawing/2014/main" id="{562192DF-81D6-4871-95AD-2B993EDEE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5029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EFBE9A7-6C92-405E-B89A-2DB50A0AE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Other Websites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63C377D-ACBF-4132-B676-64C742792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hlinkClick r:id="rId2"/>
              </a:rPr>
              <a:t>http://www.pbs.org/wgbh/aso/tryit/tectonics/shockwave.html</a:t>
            </a:r>
            <a:r>
              <a:rPr lang="en-US" b="1"/>
              <a:t>     (what happens at the plate boundaries!)</a:t>
            </a:r>
            <a:endParaRPr lang="en-US" b="1">
              <a:hlinkClick r:id="rId3"/>
            </a:endParaRPr>
          </a:p>
          <a:p>
            <a:pPr eaLnBrk="1" hangingPunct="1">
              <a:defRPr/>
            </a:pPr>
            <a:r>
              <a:rPr lang="en-US" b="1">
                <a:hlinkClick r:id="rId3"/>
              </a:rPr>
              <a:t>Summary of Plate Tectonics </a:t>
            </a:r>
            <a:r>
              <a:rPr lang="en-US" b="1"/>
              <a:t>(Enchanted Learning)  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600" b="1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/>
              <a:t>  </a:t>
            </a:r>
            <a:r>
              <a:rPr lang="en-US" b="1"/>
              <a:t>                                  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5B4DD5A-A891-417A-8E38-7326E7DD8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A8534632-CEA3-4B55-8D7B-3356569D1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2"/>
                </a:solidFill>
                <a:hlinkClick r:id="rId2"/>
              </a:rPr>
              <a:t>plate tectonics online tutorial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72DCA27-9A00-4339-A1B4-D3A0D8A72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Summary of plate boundaries</a:t>
            </a:r>
            <a:br>
              <a:rPr lang="en-US" sz="4000"/>
            </a:br>
            <a:r>
              <a:rPr lang="en-US" sz="4000"/>
              <a:t>(helps to fill in chart)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4E5BF37-AE67-4020-9357-2762EC253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hlinkClick r:id="rId2"/>
              </a:rPr>
              <a:t>http://www.nature.nps.gov/geology/usgsnps/pltec/pltec3.html#divergent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618F7B7-5E6D-4FF5-B935-64B05D188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Question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80354E8-5931-4262-88B7-F57F80597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Sea-floor spreading occurs at which of the following types of tectonic plates?</a:t>
            </a:r>
          </a:p>
          <a:p>
            <a:pPr lvl="1" eaLnBrk="1" hangingPunct="1">
              <a:defRPr/>
            </a:pPr>
            <a:r>
              <a:rPr lang="en-US"/>
              <a:t>a.  transform</a:t>
            </a:r>
          </a:p>
          <a:p>
            <a:pPr lvl="1" eaLnBrk="1" hangingPunct="1">
              <a:defRPr/>
            </a:pPr>
            <a:r>
              <a:rPr lang="en-US"/>
              <a:t>b.  convergent</a:t>
            </a:r>
          </a:p>
          <a:p>
            <a:pPr lvl="1" eaLnBrk="1" hangingPunct="1">
              <a:defRPr/>
            </a:pPr>
            <a:r>
              <a:rPr lang="en-US"/>
              <a:t>c.  divergent</a:t>
            </a:r>
          </a:p>
          <a:p>
            <a:pPr lvl="1" eaLnBrk="1" hangingPunct="1">
              <a:defRPr/>
            </a:pPr>
            <a:r>
              <a:rPr lang="en-US"/>
              <a:t>d.  strike-slip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>
            <a:extLst>
              <a:ext uri="{FF2B5EF4-FFF2-40B4-BE49-F238E27FC236}">
                <a16:creationId xmlns:a16="http://schemas.microsoft.com/office/drawing/2014/main" id="{FFE9A763-64BC-40B9-921D-76A34488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"/>
          <a:stretch>
            <a:fillRect/>
          </a:stretch>
        </p:blipFill>
        <p:spPr bwMode="auto">
          <a:xfrm>
            <a:off x="4763" y="1863725"/>
            <a:ext cx="9140825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DD8EBE5-8786-40BA-B5F3-77E4A5764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Continental Drift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3188AD99-AA85-4D76-8A13-A55D066C5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7"/>
          <a:stretch>
            <a:fillRect/>
          </a:stretch>
        </p:blipFill>
        <p:spPr bwMode="auto">
          <a:xfrm>
            <a:off x="1450975" y="1804988"/>
            <a:ext cx="6526213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>
            <a:extLst>
              <a:ext uri="{FF2B5EF4-FFF2-40B4-BE49-F238E27FC236}">
                <a16:creationId xmlns:a16="http://schemas.microsoft.com/office/drawing/2014/main" id="{8853D02A-9E2B-4AAD-AD81-8BEFA6DD1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5021263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180-200 million years ago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94547A4-7331-4FBA-B4A0-288A477BC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07E4C8B-AEB0-4C51-893C-BD528B924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z="2800"/>
              <a:t>Possible causes of tectonic motion —</a:t>
            </a:r>
            <a:r>
              <a:rPr lang="en-US" sz="2800" i="1">
                <a:solidFill>
                  <a:srgbClr val="FF3300"/>
                </a:solidFill>
                <a:hlinkClick r:id="rId2"/>
              </a:rPr>
              <a:t>convection currents</a:t>
            </a:r>
            <a:r>
              <a:rPr lang="en-US" sz="2800">
                <a:hlinkClick r:id="rId2"/>
              </a:rPr>
              <a:t> </a:t>
            </a:r>
            <a:r>
              <a:rPr lang="en-US" sz="2800"/>
              <a:t>(website) in asthenosphere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marL="609600" indent="-609600" eaLnBrk="1" hangingPunct="1">
              <a:defRPr/>
            </a:pPr>
            <a:endParaRPr lang="en-US"/>
          </a:p>
        </p:txBody>
      </p:sp>
      <p:pic>
        <p:nvPicPr>
          <p:cNvPr id="75780" name="Picture 5" descr="Dynamic_Earth">
            <a:extLst>
              <a:ext uri="{FF2B5EF4-FFF2-40B4-BE49-F238E27FC236}">
                <a16:creationId xmlns:a16="http://schemas.microsoft.com/office/drawing/2014/main" id="{943A2194-F31F-4920-B911-C0FF0852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914650"/>
            <a:ext cx="52101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A917CBD-C7D8-4F34-B959-4E978BFCB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676BA6E-32D1-4340-B0D1-8ECEFC57B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tracking plate motion with GPS—plates move only a </a:t>
            </a:r>
            <a:r>
              <a:rPr lang="en-US" u="sng">
                <a:solidFill>
                  <a:srgbClr val="FF3300"/>
                </a:solidFill>
              </a:rPr>
              <a:t>few cm per year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Milky Way (Boundary) Simulation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 descr="ea05se-tec-e01-051-a_pop">
            <a:extLst>
              <a:ext uri="{FF2B5EF4-FFF2-40B4-BE49-F238E27FC236}">
                <a16:creationId xmlns:a16="http://schemas.microsoft.com/office/drawing/2014/main" id="{86353885-F0E7-4DE3-95D7-A69799454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96ABBB9-9235-4D50-B0BE-35D4E5D18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7-4:  </a:t>
            </a:r>
            <a:r>
              <a:rPr lang="en-US" b="1"/>
              <a:t>Deforming Earth’s Crust</a:t>
            </a:r>
            <a:r>
              <a:rPr lang="en-US"/>
              <a:t>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E5B799F-258E-4D7F-9ACF-10A51AF1A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b="1">
                <a:solidFill>
                  <a:schemeClr val="accent1"/>
                </a:solidFill>
              </a:rPr>
              <a:t>stress</a:t>
            </a:r>
            <a:r>
              <a:rPr lang="en-US"/>
              <a:t>=amount of force per unit area on a given material </a:t>
            </a:r>
            <a:r>
              <a:rPr lang="en-US" sz="2800"/>
              <a:t>(try to bend a piece of uncooked spaghetti or a pop sickle stick and/or silly putty)—2 different speeds</a:t>
            </a:r>
          </a:p>
          <a:p>
            <a:pPr marL="609600" indent="-609600" eaLnBrk="1" hangingPunct="1">
              <a:defRPr/>
            </a:pPr>
            <a:r>
              <a:rPr lang="en-US" b="1">
                <a:solidFill>
                  <a:schemeClr val="accent1"/>
                </a:solidFill>
              </a:rPr>
              <a:t>deformation</a:t>
            </a:r>
            <a:r>
              <a:rPr lang="en-US"/>
              <a:t>=process by which the shape rock changes because of stress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       (ex:  bending or breaking)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3EDEA31E-925D-4589-9C72-B2A18A469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Stress leads to: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5A6DC5C3-40F3-4BB3-B112-DCB2AA7639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800" b="1">
                <a:solidFill>
                  <a:schemeClr val="accent1"/>
                </a:solidFill>
              </a:rPr>
              <a:t>Folding            </a:t>
            </a:r>
            <a:r>
              <a:rPr lang="en-US" sz="2800"/>
              <a:t>=the </a:t>
            </a:r>
            <a:r>
              <a:rPr lang="en-US" sz="2800" u="sng"/>
              <a:t>bending</a:t>
            </a:r>
            <a:r>
              <a:rPr lang="en-US" sz="2800"/>
              <a:t> of rock layers due to stress</a:t>
            </a:r>
          </a:p>
          <a:p>
            <a:pPr eaLnBrk="1" hangingPunct="1">
              <a:defRPr/>
            </a:pPr>
            <a:endParaRPr lang="en-US" sz="2400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A173D770-CF74-4A7E-B42E-86574A23CE1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00200"/>
            <a:ext cx="4572000" cy="23622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800" b="1">
                <a:solidFill>
                  <a:schemeClr val="accent1"/>
                </a:solidFill>
              </a:rPr>
              <a:t>Fault                    </a:t>
            </a:r>
            <a:r>
              <a:rPr lang="en-US" sz="2800"/>
              <a:t>=a </a:t>
            </a:r>
            <a:r>
              <a:rPr lang="en-US" sz="2800" u="sng"/>
              <a:t>break</a:t>
            </a:r>
            <a:r>
              <a:rPr lang="en-US" sz="2800"/>
              <a:t> in a body of rock (one block of rocks slides past the other)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pic>
        <p:nvPicPr>
          <p:cNvPr id="79877" name="Picture 8" descr="12_folded_rock">
            <a:extLst>
              <a:ext uri="{FF2B5EF4-FFF2-40B4-BE49-F238E27FC236}">
                <a16:creationId xmlns:a16="http://schemas.microsoft.com/office/drawing/2014/main" id="{87CCE133-834C-45BF-9FC6-3667A499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10" descr="Faultpic">
            <a:extLst>
              <a:ext uri="{FF2B5EF4-FFF2-40B4-BE49-F238E27FC236}">
                <a16:creationId xmlns:a16="http://schemas.microsoft.com/office/drawing/2014/main" id="{77854499-8E9B-4090-9BDE-AC60B1004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>
            <a:extLst>
              <a:ext uri="{FF2B5EF4-FFF2-40B4-BE49-F238E27FC236}">
                <a16:creationId xmlns:a16="http://schemas.microsoft.com/office/drawing/2014/main" id="{D168B555-8BBF-4128-B549-613AFB0A9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343400" cy="609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/>
              <a:t>Internal Forces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9C0301B-642B-4FBC-83F4-2026E58484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38600" cy="4419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800" b="1">
                <a:solidFill>
                  <a:schemeClr val="accent1"/>
                </a:solidFill>
              </a:rPr>
              <a:t>Compression  </a:t>
            </a:r>
            <a:r>
              <a:rPr lang="en-US" sz="2800"/>
              <a:t>—type of stress that occurs when object is </a:t>
            </a:r>
            <a:r>
              <a:rPr lang="en-US" sz="2800">
                <a:solidFill>
                  <a:srgbClr val="FF3300"/>
                </a:solidFill>
              </a:rPr>
              <a:t>squeezed</a:t>
            </a:r>
          </a:p>
          <a:p>
            <a:pPr lvl="1" eaLnBrk="1" hangingPunct="1">
              <a:defRPr/>
            </a:pPr>
            <a:r>
              <a:rPr lang="en-US" sz="2800" b="1">
                <a:solidFill>
                  <a:schemeClr val="accent1"/>
                </a:solidFill>
              </a:rPr>
              <a:t>Tension              </a:t>
            </a:r>
            <a:r>
              <a:rPr lang="en-US" sz="2800"/>
              <a:t>—type of stress that occurs when forces act to </a:t>
            </a:r>
            <a:r>
              <a:rPr lang="en-US" sz="2800">
                <a:solidFill>
                  <a:srgbClr val="FF3300"/>
                </a:solidFill>
              </a:rPr>
              <a:t>stretch</a:t>
            </a:r>
            <a:r>
              <a:rPr lang="en-US" sz="2800"/>
              <a:t> an object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6F7A6CF0-5547-40CA-AD9C-41FF87B433B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381000"/>
            <a:ext cx="4038600" cy="4530725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endParaRPr lang="en-US" sz="280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chemeClr val="accent1"/>
                </a:solidFill>
              </a:rPr>
              <a:t>Shearing </a:t>
            </a:r>
            <a:r>
              <a:rPr lang="en-US" sz="2800"/>
              <a:t>          ---results in tearing and twisting</a:t>
            </a:r>
          </a:p>
          <a:p>
            <a:pPr lvl="1" eaLnBrk="1" hangingPunct="1">
              <a:buFontTx/>
              <a:buNone/>
              <a:defRPr/>
            </a:pPr>
            <a:endParaRPr lang="en-US" sz="2800"/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37895" name="Picture 7" descr="mmtfwfold">
            <a:extLst>
              <a:ext uri="{FF2B5EF4-FFF2-40B4-BE49-F238E27FC236}">
                <a16:creationId xmlns:a16="http://schemas.microsoft.com/office/drawing/2014/main" id="{742CA71F-940D-4C97-A377-F898B2154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3810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sheepshear">
            <a:extLst>
              <a:ext uri="{FF2B5EF4-FFF2-40B4-BE49-F238E27FC236}">
                <a16:creationId xmlns:a16="http://schemas.microsoft.com/office/drawing/2014/main" id="{6EB7B186-08C9-426E-A482-FAA60EC3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0861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 descr="2331226334_8c64c0b9d9">
            <a:extLst>
              <a:ext uri="{FF2B5EF4-FFF2-40B4-BE49-F238E27FC236}">
                <a16:creationId xmlns:a16="http://schemas.microsoft.com/office/drawing/2014/main" id="{4A29D753-EDF9-4271-AAEE-BC9328122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8481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Text Box 12">
            <a:extLst>
              <a:ext uri="{FF2B5EF4-FFF2-40B4-BE49-F238E27FC236}">
                <a16:creationId xmlns:a16="http://schemas.microsoft.com/office/drawing/2014/main" id="{7B26C719-5FED-4800-AE56-18F4083E5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400"/>
            <a:ext cx="495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hlinkClick r:id="rId5"/>
              </a:rPr>
              <a:t>Animated Fault Motion </a:t>
            </a: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(website)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2CD229B-5716-4738-8CC8-B7E316114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FF3300"/>
                </a:solidFill>
              </a:rPr>
              <a:t>Mountain Building</a:t>
            </a:r>
            <a:br>
              <a:rPr lang="en-US" sz="4000">
                <a:solidFill>
                  <a:srgbClr val="FF3300"/>
                </a:solidFill>
              </a:rPr>
            </a:b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28A3A72-0F27-4578-B66B-84167B787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382000" cy="45307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800">
                <a:effectLst/>
              </a:rPr>
              <a:t>note: must be at least 600 meters from its base</a:t>
            </a:r>
          </a:p>
          <a:p>
            <a:pPr marL="609600" indent="-609600" eaLnBrk="1" hangingPunct="1">
              <a:defRPr/>
            </a:pPr>
            <a:r>
              <a:rPr lang="en-US" sz="2800">
                <a:effectLst/>
              </a:rPr>
              <a:t>caused by UPLIFT (rising of rock layers)</a:t>
            </a:r>
          </a:p>
          <a:p>
            <a:pPr marL="990600" lvl="1" indent="-533400" eaLnBrk="1" hangingPunct="1">
              <a:defRPr/>
            </a:pPr>
            <a:r>
              <a:rPr lang="en-US">
                <a:effectLst/>
              </a:rPr>
              <a:t>due to heat rising</a:t>
            </a:r>
          </a:p>
          <a:p>
            <a:pPr marL="990600" lvl="1" indent="-533400" eaLnBrk="1" hangingPunct="1">
              <a:defRPr/>
            </a:pPr>
            <a:r>
              <a:rPr lang="en-US">
                <a:effectLst/>
              </a:rPr>
              <a:t>and/or pressure from underneath</a:t>
            </a:r>
          </a:p>
          <a:p>
            <a:pPr marL="609600" indent="-609600" eaLnBrk="1" hangingPunct="1">
              <a:defRPr/>
            </a:pPr>
            <a:r>
              <a:rPr lang="en-US" sz="2800">
                <a:solidFill>
                  <a:schemeClr val="accent1"/>
                </a:solidFill>
                <a:effectLst/>
              </a:rPr>
              <a:t>3 main types of mountains </a:t>
            </a:r>
            <a:r>
              <a:rPr lang="en-US" sz="2800">
                <a:effectLst/>
              </a:rPr>
              <a:t>(sketch each and include example of each):</a:t>
            </a:r>
          </a:p>
          <a:p>
            <a:pPr marL="990600" lvl="1" indent="-533400" eaLnBrk="1" hangingPunct="1">
              <a:defRPr/>
            </a:pPr>
            <a:r>
              <a:rPr lang="en-US">
                <a:effectLst/>
              </a:rPr>
              <a:t>folded</a:t>
            </a:r>
          </a:p>
          <a:p>
            <a:pPr marL="990600" lvl="1" indent="-533400" eaLnBrk="1" hangingPunct="1">
              <a:defRPr/>
            </a:pPr>
            <a:r>
              <a:rPr lang="en-US">
                <a:effectLst/>
              </a:rPr>
              <a:t>fault-block</a:t>
            </a:r>
          </a:p>
          <a:p>
            <a:pPr marL="990600" lvl="1" indent="-533400" eaLnBrk="1" hangingPunct="1">
              <a:defRPr/>
            </a:pPr>
            <a:r>
              <a:rPr lang="en-US">
                <a:effectLst/>
              </a:rPr>
              <a:t>volcanic</a:t>
            </a:r>
          </a:p>
          <a:p>
            <a:pPr marL="990600" lvl="1" indent="-533400" eaLnBrk="1" hangingPunct="1">
              <a:defRPr/>
            </a:pPr>
            <a:endParaRPr lang="en-US">
              <a:effectLst/>
            </a:endParaRPr>
          </a:p>
          <a:p>
            <a:pPr marL="990600" lvl="1" indent="-533400" eaLnBrk="1" hangingPunct="1">
              <a:defRPr/>
            </a:pPr>
            <a:endParaRPr lang="en-US" sz="2400"/>
          </a:p>
        </p:txBody>
      </p:sp>
      <p:pic>
        <p:nvPicPr>
          <p:cNvPr id="81924" name="Picture 5" descr="himsmall">
            <a:extLst>
              <a:ext uri="{FF2B5EF4-FFF2-40B4-BE49-F238E27FC236}">
                <a16:creationId xmlns:a16="http://schemas.microsoft.com/office/drawing/2014/main" id="{4C9B57A2-1333-43CC-84D6-DCE03C149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4467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55886D9-51C7-4D86-A516-61CC681A4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Folded Mountains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25DD2FB-05A8-46CB-94EC-76189F0D0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140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chemeClr val="accent1"/>
                </a:solidFill>
              </a:rPr>
              <a:t>due to compression (squeezed and pushed upward)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>
                <a:solidFill>
                  <a:srgbClr val="FF3300"/>
                </a:solidFill>
              </a:rPr>
              <a:t>examples</a:t>
            </a:r>
            <a:r>
              <a:rPr lang="en-US" sz="2800">
                <a:solidFill>
                  <a:srgbClr val="FF3300"/>
                </a:solidFill>
              </a:rPr>
              <a:t>:</a:t>
            </a:r>
            <a:r>
              <a:rPr lang="en-US" sz="2800"/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Appalachians (N. America and Africa collided BEFORE Pangaea—about 350 million years ago)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Alps (central Europe),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Ural  Mountains (Russia),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Himalayas (Asia) –look at cross-section (Nepal)</a:t>
            </a:r>
            <a:endParaRPr lang="en-US" sz="240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hlinkClick r:id="rId2"/>
              </a:rPr>
              <a:t>Himalayas forming</a:t>
            </a:r>
            <a:r>
              <a:rPr lang="en-US">
                <a:hlinkClick r:id="rId2"/>
              </a:rPr>
              <a:t> </a:t>
            </a:r>
            <a:r>
              <a:rPr lang="en-US" sz="2400"/>
              <a:t>(animated website)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010E196-99DE-4ABB-B5B7-65585A42E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Folds in the Rocky Mountains (plus small folds in rock)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BD6068A-0876-4BF8-9A91-139220BB3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3972" name="Picture 5" descr="ea05se-tec-e01-025a-p_pop">
            <a:extLst>
              <a:ext uri="{FF2B5EF4-FFF2-40B4-BE49-F238E27FC236}">
                <a16:creationId xmlns:a16="http://schemas.microsoft.com/office/drawing/2014/main" id="{18043F09-7828-4C72-9C60-0EEFBA4B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F2606EC-ACAB-45EB-B8C8-0E3BE1AB8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4BDADB0-3C52-48E5-94E1-FC777E26C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Most of the world’s </a:t>
            </a:r>
            <a:r>
              <a:rPr lang="en-US" b="1">
                <a:solidFill>
                  <a:schemeClr val="accent1"/>
                </a:solidFill>
              </a:rPr>
              <a:t>folded</a:t>
            </a:r>
            <a:r>
              <a:rPr lang="en-US"/>
              <a:t> mountains formed as a result of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a.  ocean-ocean separation at mid-ocean ridges.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b.  continental-continental separation at rift zones.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c.  continental-oceanic collision at subduction zones.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d.  continental-continental collisions at convergent boundaries.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279ABA8-B82E-4629-8F19-B4ADA9DCC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Continental Drift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A9EA3ED1-8C21-4DF4-8585-AD39BBC4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7"/>
          <a:stretch>
            <a:fillRect/>
          </a:stretch>
        </p:blipFill>
        <p:spPr bwMode="auto">
          <a:xfrm>
            <a:off x="1470025" y="1824038"/>
            <a:ext cx="6526213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>
            <a:extLst>
              <a:ext uri="{FF2B5EF4-FFF2-40B4-BE49-F238E27FC236}">
                <a16:creationId xmlns:a16="http://schemas.microsoft.com/office/drawing/2014/main" id="{43C076D1-B396-4AE1-8EAD-39AB98C51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225" y="5021263"/>
            <a:ext cx="249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135 million years ago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331DBD6-0B88-43B8-9E3F-87469B8B9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980FFFE-C1A2-45AA-9B12-07C7B3419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The </a:t>
            </a:r>
            <a:r>
              <a:rPr lang="en-US" sz="2800">
                <a:solidFill>
                  <a:srgbClr val="FF3300"/>
                </a:solidFill>
              </a:rPr>
              <a:t>Appalachian Mountains</a:t>
            </a:r>
            <a:r>
              <a:rPr lang="en-US" sz="2800"/>
              <a:t> and the </a:t>
            </a:r>
            <a:r>
              <a:rPr lang="en-US" sz="2800">
                <a:solidFill>
                  <a:srgbClr val="FF3300"/>
                </a:solidFill>
              </a:rPr>
              <a:t>Himalaya Mountains</a:t>
            </a:r>
            <a:r>
              <a:rPr lang="en-US" sz="2800"/>
              <a:t> were both formed by </a:t>
            </a:r>
            <a:r>
              <a:rPr lang="en-US" sz="2800" b="1">
                <a:solidFill>
                  <a:srgbClr val="FF3300"/>
                </a:solidFill>
                <a:effectLst/>
              </a:rPr>
              <a:t>folding</a:t>
            </a:r>
            <a:r>
              <a:rPr lang="en-US" sz="2800"/>
              <a:t>.  The Himalayas are still growing taller.  The Appalachians are losing height and becoming more rounded.  Why are these two mountains changing in different ways?</a:t>
            </a:r>
          </a:p>
          <a:p>
            <a:pPr eaLnBrk="1" hangingPunct="1">
              <a:defRPr/>
            </a:pPr>
            <a:r>
              <a:rPr lang="en-US" sz="2800" b="1">
                <a:solidFill>
                  <a:schemeClr val="accent1"/>
                </a:solidFill>
              </a:rPr>
              <a:t>Himalayas’ convergent boundary is still active, while Appalachians’ boundary is no longer active (so they are being weathered and eroded)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C541DE6-6F5F-4855-804A-BF99C10D1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Fault-block Mountains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F91A179-5EEC-4508-948C-D301EC165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686800" cy="2590800"/>
          </a:xfrm>
        </p:spPr>
        <p:txBody>
          <a:bodyPr/>
          <a:lstStyle/>
          <a:p>
            <a:pPr marL="990600" lvl="1" indent="-533400" eaLnBrk="1" hangingPunct="1">
              <a:defRPr/>
            </a:pPr>
            <a:r>
              <a:rPr lang="en-US"/>
              <a:t>form when </a:t>
            </a:r>
            <a:r>
              <a:rPr lang="en-US">
                <a:solidFill>
                  <a:schemeClr val="accent1"/>
                </a:solidFill>
              </a:rPr>
              <a:t>tension</a:t>
            </a:r>
            <a:r>
              <a:rPr lang="en-US"/>
              <a:t> causes large blocks of the Earth’s crust to drop down relative to the other block</a:t>
            </a:r>
          </a:p>
          <a:p>
            <a:pPr marL="990600" lvl="1" indent="-533400" eaLnBrk="1" hangingPunct="1">
              <a:defRPr/>
            </a:pPr>
            <a:r>
              <a:rPr lang="en-US"/>
              <a:t>can have sharp, jagged peaks </a:t>
            </a:r>
          </a:p>
          <a:p>
            <a:pPr marL="990600" lvl="1" indent="-533400" eaLnBrk="1" hangingPunct="1">
              <a:defRPr/>
            </a:pPr>
            <a:r>
              <a:rPr lang="en-US"/>
              <a:t>ex:  Tetons in Wyoming</a:t>
            </a:r>
          </a:p>
          <a:p>
            <a:pPr marL="990600" lvl="1" indent="-533400" eaLnBrk="1" hangingPunct="1">
              <a:buFontTx/>
              <a:buNone/>
              <a:defRPr/>
            </a:pPr>
            <a:endParaRPr lang="en-US"/>
          </a:p>
        </p:txBody>
      </p:sp>
      <p:pic>
        <p:nvPicPr>
          <p:cNvPr id="87044" name="Picture 5" descr="Grand%20Teton%20Mountains">
            <a:extLst>
              <a:ext uri="{FF2B5EF4-FFF2-40B4-BE49-F238E27FC236}">
                <a16:creationId xmlns:a16="http://schemas.microsoft.com/office/drawing/2014/main" id="{AA77E6FE-14A4-413F-8724-6CFF094E8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4953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Line 6">
            <a:extLst>
              <a:ext uri="{FF2B5EF4-FFF2-40B4-BE49-F238E27FC236}">
                <a16:creationId xmlns:a16="http://schemas.microsoft.com/office/drawing/2014/main" id="{8FD08130-C846-478E-B3D6-28195FF75A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1295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6" name="Line 7">
            <a:extLst>
              <a:ext uri="{FF2B5EF4-FFF2-40B4-BE49-F238E27FC236}">
                <a16:creationId xmlns:a16="http://schemas.microsoft.com/office/drawing/2014/main" id="{A1BABC76-F90C-438B-A9D7-54D7F9329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295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E429884-ABA2-4A76-9050-EE8E79263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Volcanic Mountains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D008968-DBD1-4A3A-89C4-C8BDFCB05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368925"/>
          </a:xfrm>
        </p:spPr>
        <p:txBody>
          <a:bodyPr/>
          <a:lstStyle/>
          <a:p>
            <a:pPr lvl="1" eaLnBrk="1" hangingPunct="1">
              <a:defRPr/>
            </a:pPr>
            <a:r>
              <a:rPr lang="en-US"/>
              <a:t>most inland of subduction zones</a:t>
            </a:r>
          </a:p>
          <a:p>
            <a:pPr lvl="1" eaLnBrk="1" hangingPunct="1">
              <a:defRPr/>
            </a:pPr>
            <a:r>
              <a:rPr lang="en-US"/>
              <a:t>some are at mid-ocean ridges</a:t>
            </a:r>
          </a:p>
          <a:p>
            <a:pPr lvl="1" eaLnBrk="1" hangingPunct="1">
              <a:defRPr/>
            </a:pPr>
            <a:r>
              <a:rPr lang="en-US"/>
              <a:t>few are “hot spot” volcanoes—like Hawaii </a:t>
            </a:r>
          </a:p>
          <a:p>
            <a:pPr lvl="1" eaLnBrk="1" hangingPunct="1">
              <a:defRPr/>
            </a:pPr>
            <a:r>
              <a:rPr lang="en-US">
                <a:hlinkClick r:id="rId2"/>
              </a:rPr>
              <a:t>Hot spot  </a:t>
            </a:r>
            <a:r>
              <a:rPr lang="en-US" sz="2400"/>
              <a:t>(animated website)</a:t>
            </a:r>
          </a:p>
          <a:p>
            <a:pPr lvl="1" eaLnBrk="1" hangingPunct="1">
              <a:defRPr/>
            </a:pPr>
            <a:r>
              <a:rPr lang="en-US">
                <a:hlinkClick r:id="rId3"/>
              </a:rPr>
              <a:t>Hot spots and Hawaii</a:t>
            </a:r>
            <a:r>
              <a:rPr lang="en-US" sz="2000">
                <a:hlinkClick r:id="rId3"/>
              </a:rPr>
              <a:t> </a:t>
            </a:r>
            <a:r>
              <a:rPr lang="en-US" sz="2400"/>
              <a:t>(website video animation)</a:t>
            </a:r>
          </a:p>
        </p:txBody>
      </p:sp>
      <p:pic>
        <p:nvPicPr>
          <p:cNvPr id="88068" name="Picture 7" descr="image010">
            <a:extLst>
              <a:ext uri="{FF2B5EF4-FFF2-40B4-BE49-F238E27FC236}">
                <a16:creationId xmlns:a16="http://schemas.microsoft.com/office/drawing/2014/main" id="{F6CF582C-C365-4B8C-8E64-E8F4C0E73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7975"/>
            <a:ext cx="359092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FA6DABC0-58A2-4CD5-B5C9-4654ACCDD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617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/>
              <a:t>What features of Earth are produced by the movement of lithospheric plates?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>
                <a:solidFill>
                  <a:schemeClr val="accent1"/>
                </a:solidFill>
              </a:rPr>
              <a:t>&gt;&gt;mountains, volcanoes, volcanic islands, rift valleys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/>
              <a:t>What was </a:t>
            </a:r>
            <a:r>
              <a:rPr lang="en-US" b="1"/>
              <a:t>Alfred Wegener’s</a:t>
            </a:r>
            <a:r>
              <a:rPr lang="en-US"/>
              <a:t> hypothesis?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a.  The continents have always been where they are now.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b.  Today’s continents were once part of a single land mass that split apart.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c.  The continents are made of rock.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d.  The continents will one day join to form a single continent.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C92EB3B1-3D12-4721-A6DA-4DE2F8536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21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Earthquakes are MOST LIKELY to occur at the </a:t>
            </a:r>
            <a:r>
              <a:rPr lang="en-US" u="sng"/>
              <a:t>borders</a:t>
            </a:r>
            <a:r>
              <a:rPr lang="en-US"/>
              <a:t> of _________.</a:t>
            </a:r>
            <a:r>
              <a:rPr lang="en-US" sz="2800"/>
              <a:t>  </a:t>
            </a:r>
          </a:p>
          <a:p>
            <a:pPr eaLnBrk="1" hangingPunct="1">
              <a:defRPr/>
            </a:pPr>
            <a:r>
              <a:rPr lang="en-US" sz="2800" b="1">
                <a:solidFill>
                  <a:schemeClr val="accent1"/>
                </a:solidFill>
              </a:rPr>
              <a:t>&gt;&gt;&gt;&gt;&gt;lithospheric plates</a:t>
            </a:r>
          </a:p>
          <a:p>
            <a:pPr eaLnBrk="1" hangingPunct="1">
              <a:defRPr/>
            </a:pPr>
            <a:r>
              <a:rPr lang="en-US"/>
              <a:t>The </a:t>
            </a:r>
            <a:r>
              <a:rPr lang="en-US" b="1"/>
              <a:t>collision</a:t>
            </a:r>
            <a:r>
              <a:rPr lang="en-US"/>
              <a:t> of two continental plates can produce _____________.</a:t>
            </a:r>
            <a:r>
              <a:rPr lang="en-US" sz="2800"/>
              <a:t> </a:t>
            </a:r>
          </a:p>
          <a:p>
            <a:pPr eaLnBrk="1" hangingPunct="1">
              <a:defRPr/>
            </a:pPr>
            <a:r>
              <a:rPr lang="en-US" sz="2800"/>
              <a:t> </a:t>
            </a:r>
            <a:r>
              <a:rPr lang="en-US" sz="2800" b="1">
                <a:solidFill>
                  <a:schemeClr val="accent1"/>
                </a:solidFill>
              </a:rPr>
              <a:t>&gt;&gt;&gt;&gt;&gt;&gt;a mountain range (not a single mountain)</a:t>
            </a:r>
          </a:p>
          <a:p>
            <a:pPr eaLnBrk="1" hangingPunct="1">
              <a:defRPr/>
            </a:pPr>
            <a:r>
              <a:rPr lang="en-US"/>
              <a:t>Plate tectonics describes movements MAINLY in ___________.</a:t>
            </a:r>
            <a:r>
              <a:rPr lang="en-US" sz="2800"/>
              <a:t>  </a:t>
            </a:r>
          </a:p>
          <a:p>
            <a:pPr eaLnBrk="1" hangingPunct="1">
              <a:defRPr/>
            </a:pPr>
            <a:r>
              <a:rPr lang="en-US" sz="2800" b="1">
                <a:solidFill>
                  <a:schemeClr val="accent1"/>
                </a:solidFill>
              </a:rPr>
              <a:t>&gt;&gt;&gt;&gt;Earth crust   (or lithosphere)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E4F3E7EF-6CEC-453E-9BCA-FD57E5B97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9916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Which ocean was produced by sea-floor spreading between Africa and South America?</a:t>
            </a:r>
            <a:r>
              <a:rPr lang="en-US" sz="2800"/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chemeClr val="accent1"/>
                </a:solidFill>
              </a:rPr>
              <a:t>&gt;&gt;Atlantic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As distance increases from a mid-ocean ridge, the rocks grow older or younger?</a:t>
            </a:r>
            <a:r>
              <a:rPr lang="en-US" sz="2800"/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chemeClr val="accent1"/>
                </a:solidFill>
              </a:rPr>
              <a:t>&gt;&gt;&gt;&gt;&gt;older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Assume a sea floor has been separating at an average rate of 5 cm a year.  The sea is presently 8,000 km wide.  How long ago did the sea begin to form?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FF3300"/>
                </a:solidFill>
              </a:rPr>
              <a:t>Hint:  V=d/t</a:t>
            </a:r>
            <a:r>
              <a:rPr lang="en-US" sz="2800"/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rgbClr val="FF3300"/>
                </a:solidFill>
              </a:rPr>
              <a:t>Hint:  8,000 km = 800,000,000 cm</a:t>
            </a:r>
            <a:r>
              <a:rPr lang="en-US" sz="2800"/>
              <a:t>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chemeClr val="accent1"/>
                </a:solidFill>
              </a:rPr>
              <a:t>160,000,000 years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8C3CAB7-6020-4AA3-9B2F-89C23BB25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More questions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327672C-4D18-4E26-8AAE-1F2AC3DA8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 </a:t>
            </a:r>
            <a:r>
              <a:rPr lang="en-US" b="1" u="sng"/>
              <a:t>convection current</a:t>
            </a:r>
            <a:r>
              <a:rPr lang="en-US"/>
              <a:t> of magma is made up of</a:t>
            </a:r>
          </a:p>
          <a:p>
            <a:pPr eaLnBrk="1" hangingPunct="1">
              <a:defRPr/>
            </a:pPr>
            <a:r>
              <a:rPr lang="en-US" sz="2800"/>
              <a:t>a.  a rising more dense liquid and a sinking less dense liquid.</a:t>
            </a:r>
          </a:p>
          <a:p>
            <a:pPr eaLnBrk="1" hangingPunct="1">
              <a:defRPr/>
            </a:pPr>
            <a:r>
              <a:rPr lang="en-US" sz="2800"/>
              <a:t>b.  a rising less dense liquid and sinking more dense liquid.  </a:t>
            </a:r>
          </a:p>
          <a:p>
            <a:pPr eaLnBrk="1" hangingPunct="1">
              <a:defRPr/>
            </a:pPr>
            <a:r>
              <a:rPr lang="en-US" sz="2800"/>
              <a:t>c.  liquids of the same density.</a:t>
            </a:r>
          </a:p>
          <a:p>
            <a:pPr eaLnBrk="1" hangingPunct="1">
              <a:defRPr/>
            </a:pPr>
            <a:r>
              <a:rPr lang="en-US" sz="2800"/>
              <a:t>d.  solids of different densities.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EDF2BF46-E4BE-4110-AD7D-84EA70BBA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“ring of fire” helps scientists predict areas where ___________ are likely to occur.   </a:t>
            </a:r>
          </a:p>
          <a:p>
            <a:pPr eaLnBrk="1" hangingPunct="1">
              <a:defRPr/>
            </a:pPr>
            <a:r>
              <a:rPr lang="en-US" sz="2800" b="1">
                <a:solidFill>
                  <a:schemeClr val="accent1"/>
                </a:solidFill>
              </a:rPr>
              <a:t>&gt;&gt;earthquakes and volcanoes</a:t>
            </a:r>
          </a:p>
          <a:p>
            <a:pPr eaLnBrk="1" hangingPunct="1">
              <a:defRPr/>
            </a:pPr>
            <a:r>
              <a:rPr lang="en-US"/>
              <a:t>Volcanoes can be produced by the collisions of  ____&amp; _______ plates.</a:t>
            </a:r>
          </a:p>
          <a:p>
            <a:pPr eaLnBrk="1" hangingPunct="1">
              <a:defRPr/>
            </a:pPr>
            <a:r>
              <a:rPr lang="en-US" sz="2800" b="1">
                <a:solidFill>
                  <a:schemeClr val="accent1"/>
                </a:solidFill>
              </a:rPr>
              <a:t>&gt;&gt;oceanic and oceanic    OR     continental and oceanic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84C95B8-0B90-4FC4-8C89-A64D5FE7F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0737667-90E0-4F0B-9865-9324D897C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How do mid-ocean ridges support both the idea of continental drift and the theory of plate tectonics?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a.  Oceanic lithosphere is destroyed at mid-ocean ridges.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b. New crust forms at mid-ocean ridges.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c.  Tectonic plates collide at mid-ocean ridges.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d.  The crust at mid-ocean ridges is old oceanic lithosphere.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FD39769-A5ED-4D25-BEF4-851B362B4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Continental Drift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09DBB7B6-46EE-4CB2-A66F-B5D331FB0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7"/>
          <a:stretch>
            <a:fillRect/>
          </a:stretch>
        </p:blipFill>
        <p:spPr bwMode="auto">
          <a:xfrm>
            <a:off x="1463675" y="1824038"/>
            <a:ext cx="6526213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id="{413D49E0-A81E-4389-A39B-A534A1DD9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725" y="5021263"/>
            <a:ext cx="236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65 million years ago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6547F1B-1010-4DD8-9569-C952D2D2E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Continental Drift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E082D529-1777-42D8-B3C8-9170F2B3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7"/>
          <a:stretch>
            <a:fillRect/>
          </a:stretch>
        </p:blipFill>
        <p:spPr bwMode="auto">
          <a:xfrm>
            <a:off x="1470025" y="1849438"/>
            <a:ext cx="6526213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5B0D51DA-FCAA-4BDA-9D54-5D7B7FBCC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033963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Earth today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1288AB51-EE91-46B7-9AF4-ADD133FB0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Fossil Evidence </a:t>
            </a:r>
            <a:r>
              <a:rPr lang="en-US" sz="3600"/>
              <a:t>(climate and location of continents throughout history)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C3D0397-7ABF-41F1-BD87-E4B56A719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Ex:   Mesosaurus</a:t>
            </a:r>
          </a:p>
          <a:p>
            <a:pPr eaLnBrk="1" hangingPunct="1">
              <a:defRPr/>
            </a:pPr>
            <a:r>
              <a:rPr lang="en-US"/>
              <a:t>reptile</a:t>
            </a:r>
          </a:p>
          <a:p>
            <a:pPr eaLnBrk="1" hangingPunct="1">
              <a:defRPr/>
            </a:pPr>
            <a:r>
              <a:rPr lang="en-US"/>
              <a:t>lived 250 million years ago</a:t>
            </a:r>
          </a:p>
          <a:p>
            <a:pPr eaLnBrk="1" hangingPunct="1">
              <a:defRPr/>
            </a:pPr>
            <a:r>
              <a:rPr lang="en-US"/>
              <a:t>freshwater lakes, ponds, and rivers (could not live in salty ocean water)</a:t>
            </a:r>
          </a:p>
          <a:p>
            <a:pPr eaLnBrk="1" hangingPunct="1">
              <a:defRPr/>
            </a:pPr>
            <a:r>
              <a:rPr lang="en-US"/>
              <a:t>fossils found in South America AND Africa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3300"/>
                </a:solidFill>
              </a:rPr>
              <a:t>???How could this be????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3429</TotalTime>
  <Words>1674</Words>
  <Application>Microsoft Office PowerPoint</Application>
  <PresentationFormat>On-screen Show (4:3)</PresentationFormat>
  <Paragraphs>242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Times New Roman</vt:lpstr>
      <vt:lpstr>Verdana</vt:lpstr>
      <vt:lpstr>Wingdings</vt:lpstr>
      <vt:lpstr>Globe</vt:lpstr>
      <vt:lpstr>iRespondQuestionMaster</vt:lpstr>
      <vt:lpstr>iRespondGraphMaster</vt:lpstr>
      <vt:lpstr> Plate Tectonics</vt:lpstr>
      <vt:lpstr>7-2 Alfred Wegener’s Hypothesis of Continental Drift (1915)</vt:lpstr>
      <vt:lpstr>PowerPoint Presentation</vt:lpstr>
      <vt:lpstr>Continental Drift</vt:lpstr>
      <vt:lpstr>Continental Drift</vt:lpstr>
      <vt:lpstr>Continental Drift</vt:lpstr>
      <vt:lpstr>Continental Drift</vt:lpstr>
      <vt:lpstr>Continental Drift</vt:lpstr>
      <vt:lpstr>Fossil Evidence (climate and location of continents throughout history)</vt:lpstr>
      <vt:lpstr>PowerPoint Presentation</vt:lpstr>
      <vt:lpstr>PowerPoint Presentation</vt:lpstr>
      <vt:lpstr>PowerPoint Presentation</vt:lpstr>
      <vt:lpstr>(law of superposition)</vt:lpstr>
      <vt:lpstr>PowerPoint Presentation</vt:lpstr>
      <vt:lpstr>Sadly, most scientists did not accept Wegner’s hypothesis</vt:lpstr>
      <vt:lpstr>Review</vt:lpstr>
      <vt:lpstr>Important discoveries</vt:lpstr>
      <vt:lpstr>7-2 Sea Floor Spreading</vt:lpstr>
      <vt:lpstr>PowerPoint Presentation</vt:lpstr>
      <vt:lpstr>Sea-Floor Spreading</vt:lpstr>
      <vt:lpstr>Sea-Floor Spreading</vt:lpstr>
      <vt:lpstr>Sea-Floor Spreading</vt:lpstr>
      <vt:lpstr>Sea-Floor Spreading</vt:lpstr>
      <vt:lpstr>Magnetic reversal (iron in ocean rocks show this)—demo </vt:lpstr>
      <vt:lpstr>PowerPoint Presentation</vt:lpstr>
      <vt:lpstr>With lots of new evidence from MANY SCIENTISTS </vt:lpstr>
      <vt:lpstr>PowerPoint Presentation</vt:lpstr>
      <vt:lpstr>PowerPoint Presentation</vt:lpstr>
      <vt:lpstr>PowerPoint Presentation</vt:lpstr>
      <vt:lpstr>Ring of Fire</vt:lpstr>
      <vt:lpstr>Tectonic plates usually made of oceanic and continental crust</vt:lpstr>
      <vt:lpstr>7-3:  Theory of Plate Tectonics </vt:lpstr>
      <vt:lpstr>PowerPoint Presentation</vt:lpstr>
      <vt:lpstr>PowerPoint Presentation</vt:lpstr>
      <vt:lpstr>Mt. St. Helens (Washington state)</vt:lpstr>
      <vt:lpstr>Andes Mountain  (convergent boundary)</vt:lpstr>
      <vt:lpstr>Aleutian Islands (between Alaska and Russia)</vt:lpstr>
      <vt:lpstr>Himalayas (Asia)</vt:lpstr>
      <vt:lpstr>PowerPoint Presentation</vt:lpstr>
      <vt:lpstr>East African Rift (from Ethiopia to Kenya)– divergent boundary</vt:lpstr>
      <vt:lpstr>PowerPoint Presentation</vt:lpstr>
      <vt:lpstr>PowerPoint Presentation</vt:lpstr>
      <vt:lpstr>PowerPoint Presentation</vt:lpstr>
      <vt:lpstr>California (2 plates)              San Andres Fault</vt:lpstr>
      <vt:lpstr>Other Websites</vt:lpstr>
      <vt:lpstr>PowerPoint Presentation</vt:lpstr>
      <vt:lpstr>Summary of plate boundaries (helps to fill in chart)</vt:lpstr>
      <vt:lpstr>Question</vt:lpstr>
      <vt:lpstr>PowerPoint Presentation</vt:lpstr>
      <vt:lpstr>PowerPoint Presentation</vt:lpstr>
      <vt:lpstr>PowerPoint Presentation</vt:lpstr>
      <vt:lpstr>PowerPoint Presentation</vt:lpstr>
      <vt:lpstr>7-4:  Deforming Earth’s Crust </vt:lpstr>
      <vt:lpstr>Stress leads to:</vt:lpstr>
      <vt:lpstr>Internal Forces</vt:lpstr>
      <vt:lpstr>Mountain Building </vt:lpstr>
      <vt:lpstr>Folded Mountains</vt:lpstr>
      <vt:lpstr>Folds in the Rocky Mountains (plus small folds in rock)</vt:lpstr>
      <vt:lpstr>PowerPoint Presentation</vt:lpstr>
      <vt:lpstr>PowerPoint Presentation</vt:lpstr>
      <vt:lpstr>Fault-block Mountains</vt:lpstr>
      <vt:lpstr>Volcanic Mountains</vt:lpstr>
      <vt:lpstr>PowerPoint Presentation</vt:lpstr>
      <vt:lpstr>PowerPoint Presentation</vt:lpstr>
      <vt:lpstr>PowerPoint Presentation</vt:lpstr>
      <vt:lpstr>More questions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Plate Tectonics</dc:title>
  <dc:creator>Cobb County School District</dc:creator>
  <cp:lastModifiedBy>Sarah Hart</cp:lastModifiedBy>
  <cp:revision>44</cp:revision>
  <dcterms:created xsi:type="dcterms:W3CDTF">2009-05-21T00:47:36Z</dcterms:created>
  <dcterms:modified xsi:type="dcterms:W3CDTF">2020-02-10T21:01:24Z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